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89" r:id="rId1"/>
    <p:sldMasterId id="2147484275" r:id="rId2"/>
  </p:sldMasterIdLst>
  <p:notesMasterIdLst>
    <p:notesMasterId r:id="rId31"/>
  </p:notesMasterIdLst>
  <p:sldIdLst>
    <p:sldId id="280" r:id="rId3"/>
    <p:sldId id="313" r:id="rId4"/>
    <p:sldId id="314" r:id="rId5"/>
    <p:sldId id="271" r:id="rId6"/>
    <p:sldId id="260" r:id="rId7"/>
    <p:sldId id="274" r:id="rId8"/>
    <p:sldId id="275" r:id="rId9"/>
    <p:sldId id="276" r:id="rId10"/>
    <p:sldId id="277" r:id="rId11"/>
    <p:sldId id="278" r:id="rId12"/>
    <p:sldId id="279" r:id="rId13"/>
    <p:sldId id="309" r:id="rId14"/>
    <p:sldId id="311" r:id="rId15"/>
    <p:sldId id="310" r:id="rId16"/>
    <p:sldId id="312" r:id="rId17"/>
    <p:sldId id="338" r:id="rId18"/>
    <p:sldId id="335" r:id="rId19"/>
    <p:sldId id="318" r:id="rId20"/>
    <p:sldId id="340" r:id="rId21"/>
    <p:sldId id="320" r:id="rId22"/>
    <p:sldId id="326" r:id="rId23"/>
    <p:sldId id="325" r:id="rId24"/>
    <p:sldId id="341" r:id="rId25"/>
    <p:sldId id="323" r:id="rId26"/>
    <p:sldId id="330" r:id="rId27"/>
    <p:sldId id="327" r:id="rId28"/>
    <p:sldId id="331" r:id="rId29"/>
    <p:sldId id="336" r:id="rId30"/>
  </p:sldIdLst>
  <p:sldSz cx="9144000" cy="6858000" type="screen4x3"/>
  <p:notesSz cx="6742113" cy="9872663"/>
  <p:defaultTextStyle>
    <a:defPPr>
      <a:defRPr lang="nl-NL"/>
    </a:defPPr>
    <a:lvl1pPr algn="l" rtl="0" eaLnBrk="0" fontAlgn="base" hangingPunct="0">
      <a:spcBef>
        <a:spcPct val="0"/>
      </a:spcBef>
      <a:spcAft>
        <a:spcPct val="0"/>
      </a:spcAft>
      <a:defRPr sz="2600" kern="1200">
        <a:solidFill>
          <a:srgbClr val="000000"/>
        </a:solidFill>
        <a:latin typeface="Verdana" pitchFamily="34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600" kern="1200">
        <a:solidFill>
          <a:srgbClr val="000000"/>
        </a:solidFill>
        <a:latin typeface="Verdana" pitchFamily="34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600" kern="1200">
        <a:solidFill>
          <a:srgbClr val="000000"/>
        </a:solidFill>
        <a:latin typeface="Verdana" pitchFamily="34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600" kern="1200">
        <a:solidFill>
          <a:srgbClr val="000000"/>
        </a:solidFill>
        <a:latin typeface="Verdana" pitchFamily="34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600" kern="1200">
        <a:solidFill>
          <a:srgbClr val="000000"/>
        </a:solidFill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sz="2600" kern="1200">
        <a:solidFill>
          <a:srgbClr val="000000"/>
        </a:solidFill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sz="2600" kern="1200">
        <a:solidFill>
          <a:srgbClr val="000000"/>
        </a:solidFill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sz="2600" kern="1200">
        <a:solidFill>
          <a:srgbClr val="000000"/>
        </a:solidFill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sz="2600" kern="1200">
        <a:solidFill>
          <a:srgbClr val="000000"/>
        </a:solidFill>
        <a:latin typeface="Verdan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94C5"/>
    <a:srgbClr val="CCCC00"/>
    <a:srgbClr val="046F96"/>
    <a:srgbClr val="336600"/>
    <a:srgbClr val="99CC00"/>
    <a:srgbClr val="529D26"/>
    <a:srgbClr val="FFFFFF"/>
    <a:srgbClr val="CC0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632" autoAdjust="0"/>
  </p:normalViewPr>
  <p:slideViewPr>
    <p:cSldViewPr snapToGrid="0">
      <p:cViewPr varScale="1">
        <p:scale>
          <a:sx n="67" d="100"/>
          <a:sy n="67" d="100"/>
        </p:scale>
        <p:origin x="1164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0456273-3F52-4C5D-82DE-EFEA3F99A8A5}" type="datetimeFigureOut">
              <a:rPr lang="nl-NL"/>
              <a:pPr>
                <a:defRPr/>
              </a:pPr>
              <a:t>3-11-2025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35537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4212" y="4689515"/>
            <a:ext cx="5393690" cy="444269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18971" y="9377316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01D3A75-21D8-45D7-BF84-F6FE9EAEFD77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357122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jststij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pKleurvlakOnder"/>
          <p:cNvSpPr>
            <a:spLocks noChangeArrowheads="1"/>
          </p:cNvSpPr>
          <p:nvPr/>
        </p:nvSpPr>
        <p:spPr bwMode="auto">
          <a:xfrm>
            <a:off x="0" y="6588124"/>
            <a:ext cx="9144000" cy="2698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nl-NL" sz="1800">
              <a:solidFill>
                <a:srgbClr val="FFFFFF"/>
              </a:solidFill>
            </a:endParaRPr>
          </a:p>
        </p:txBody>
      </p:sp>
      <p:sp>
        <p:nvSpPr>
          <p:cNvPr id="5" name="shpTekst"/>
          <p:cNvSpPr>
            <a:spLocks noChangeArrowheads="1"/>
          </p:cNvSpPr>
          <p:nvPr/>
        </p:nvSpPr>
        <p:spPr bwMode="auto">
          <a:xfrm>
            <a:off x="0" y="0"/>
            <a:ext cx="9144000" cy="10715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nl-NL" sz="1800">
              <a:solidFill>
                <a:srgbClr val="CCCC00"/>
              </a:solidFill>
            </a:endParaRPr>
          </a:p>
        </p:txBody>
      </p:sp>
      <p:pic>
        <p:nvPicPr>
          <p:cNvPr id="6" name="shpDatum" descr="RO__vervolgpagina~LPP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57250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419100" y="1422400"/>
            <a:ext cx="5930900" cy="4584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4202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68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3413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6338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3146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6" name="Afbeelding 3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7" name="Afbeelding 3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47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pKleurvlakOnder"/>
          <p:cNvSpPr>
            <a:spLocks noChangeArrowheads="1"/>
          </p:cNvSpPr>
          <p:nvPr/>
        </p:nvSpPr>
        <p:spPr bwMode="auto">
          <a:xfrm>
            <a:off x="0" y="6588124"/>
            <a:ext cx="9144000" cy="2698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nl-NL" sz="1800">
              <a:solidFill>
                <a:srgbClr val="FFFFFF"/>
              </a:solidFill>
            </a:endParaRPr>
          </a:p>
        </p:txBody>
      </p:sp>
      <p:sp>
        <p:nvSpPr>
          <p:cNvPr id="5" name="shpTekst"/>
          <p:cNvSpPr>
            <a:spLocks noChangeArrowheads="1"/>
          </p:cNvSpPr>
          <p:nvPr/>
        </p:nvSpPr>
        <p:spPr bwMode="auto">
          <a:xfrm>
            <a:off x="0" y="0"/>
            <a:ext cx="9144000" cy="10715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nl-NL" sz="1800">
              <a:solidFill>
                <a:srgbClr val="FFFFFF"/>
              </a:solidFill>
            </a:endParaRPr>
          </a:p>
        </p:txBody>
      </p:sp>
      <p:pic>
        <p:nvPicPr>
          <p:cNvPr id="6" name="shpDatum" descr="RO__vervolgpagina~LPP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57250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sp>
        <p:nvSpPr>
          <p:cNvPr id="3" name="Tijdelijke aanduiding voor afbeelding 2"/>
          <p:cNvSpPr>
            <a:spLocks noGrp="1"/>
          </p:cNvSpPr>
          <p:nvPr>
            <p:ph type="pic" sz="quarter" idx="10" hasCustomPrompt="1"/>
          </p:nvPr>
        </p:nvSpPr>
        <p:spPr>
          <a:xfrm>
            <a:off x="88900" y="1193800"/>
            <a:ext cx="8928100" cy="502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Voeg beeld in</a:t>
            </a:r>
          </a:p>
        </p:txBody>
      </p:sp>
    </p:spTree>
    <p:extLst>
      <p:ext uri="{BB962C8B-B14F-4D97-AF65-F5344CB8AC3E}">
        <p14:creationId xmlns:p14="http://schemas.microsoft.com/office/powerpoint/2010/main" val="1093007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773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8486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659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089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48502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48811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58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Verdana" pitchFamily="34" charset="0"/>
        </a:defRPr>
      </a:lvl9pPr>
    </p:titleStyle>
    <p:bodyStyle>
      <a:lvl1pPr marL="342900" indent="-341313" algn="l" rtl="0" eaLnBrk="1" fontAlgn="base" hangingPunct="1">
        <a:spcBef>
          <a:spcPct val="20000"/>
        </a:spcBef>
        <a:spcAft>
          <a:spcPct val="0"/>
        </a:spcAft>
        <a:buFont typeface="Arial" charset="0"/>
        <a:defRPr>
          <a:solidFill>
            <a:srgbClr val="FFFFFF"/>
          </a:solidFill>
          <a:latin typeface="+mn-lt"/>
          <a:ea typeface="+mn-ea"/>
          <a:cs typeface="+mn-cs"/>
        </a:defRPr>
      </a:lvl1pPr>
      <a:lvl2pPr marL="1588" indent="455613" algn="l" rtl="0" eaLnBrk="1" fontAlgn="base" hangingPunct="1">
        <a:spcBef>
          <a:spcPct val="20000"/>
        </a:spcBef>
        <a:spcAft>
          <a:spcPct val="0"/>
        </a:spcAft>
        <a:buFont typeface="Arial" charset="0"/>
        <a:defRPr>
          <a:solidFill>
            <a:srgbClr val="FFFFFF"/>
          </a:solidFill>
          <a:latin typeface="+mn-lt"/>
        </a:defRPr>
      </a:lvl2pPr>
      <a:lvl3pPr marL="1588" indent="912813" algn="l" rtl="0" eaLnBrk="1" fontAlgn="base" hangingPunct="1">
        <a:spcBef>
          <a:spcPct val="20000"/>
        </a:spcBef>
        <a:spcAft>
          <a:spcPct val="0"/>
        </a:spcAft>
        <a:buFont typeface="Arial" charset="0"/>
        <a:defRPr>
          <a:solidFill>
            <a:srgbClr val="FFFFFF"/>
          </a:solidFill>
          <a:latin typeface="+mn-lt"/>
        </a:defRPr>
      </a:lvl3pPr>
      <a:lvl4pPr marL="1588" indent="1370013" algn="l" rtl="0" eaLnBrk="1" fontAlgn="base" hangingPunct="1">
        <a:spcBef>
          <a:spcPct val="20000"/>
        </a:spcBef>
        <a:spcAft>
          <a:spcPct val="0"/>
        </a:spcAft>
        <a:buFont typeface="Arial" charset="0"/>
        <a:defRPr>
          <a:solidFill>
            <a:srgbClr val="FFFFFF"/>
          </a:solidFill>
          <a:latin typeface="+mn-lt"/>
        </a:defRPr>
      </a:lvl4pPr>
      <a:lvl5pPr marL="1588" indent="1827213" algn="l" rtl="0" eaLnBrk="1" fontAlgn="base" hangingPunct="1">
        <a:spcBef>
          <a:spcPct val="20000"/>
        </a:spcBef>
        <a:spcAft>
          <a:spcPct val="0"/>
        </a:spcAft>
        <a:buFont typeface="Arial" charset="0"/>
        <a:defRPr>
          <a:solidFill>
            <a:srgbClr val="FFFFFF"/>
          </a:solidFill>
          <a:latin typeface="+mn-lt"/>
        </a:defRPr>
      </a:lvl5pPr>
      <a:lvl6pPr marL="458788" algn="l" rtl="0" eaLnBrk="1" fontAlgn="base" hangingPunct="1">
        <a:spcBef>
          <a:spcPct val="20000"/>
        </a:spcBef>
        <a:spcAft>
          <a:spcPct val="0"/>
        </a:spcAft>
        <a:buFont typeface="Arial" charset="0"/>
        <a:defRPr>
          <a:solidFill>
            <a:srgbClr val="FFFFFF"/>
          </a:solidFill>
          <a:latin typeface="+mn-lt"/>
        </a:defRPr>
      </a:lvl6pPr>
      <a:lvl7pPr marL="915988" algn="l" rtl="0" eaLnBrk="1" fontAlgn="base" hangingPunct="1">
        <a:spcBef>
          <a:spcPct val="20000"/>
        </a:spcBef>
        <a:spcAft>
          <a:spcPct val="0"/>
        </a:spcAft>
        <a:buFont typeface="Arial" charset="0"/>
        <a:defRPr>
          <a:solidFill>
            <a:srgbClr val="FFFFFF"/>
          </a:solidFill>
          <a:latin typeface="+mn-lt"/>
        </a:defRPr>
      </a:lvl7pPr>
      <a:lvl8pPr marL="1373188" algn="l" rtl="0" eaLnBrk="1" fontAlgn="base" hangingPunct="1">
        <a:spcBef>
          <a:spcPct val="20000"/>
        </a:spcBef>
        <a:spcAft>
          <a:spcPct val="0"/>
        </a:spcAft>
        <a:buFont typeface="Arial" charset="0"/>
        <a:defRPr>
          <a:solidFill>
            <a:srgbClr val="FFFFFF"/>
          </a:solidFill>
          <a:latin typeface="+mn-lt"/>
        </a:defRPr>
      </a:lvl8pPr>
      <a:lvl9pPr marL="1830388" algn="l" rtl="0" eaLnBrk="1" fontAlgn="base" hangingPunct="1">
        <a:spcBef>
          <a:spcPct val="20000"/>
        </a:spcBef>
        <a:spcAft>
          <a:spcPct val="0"/>
        </a:spcAft>
        <a:buFont typeface="Arial" charset="0"/>
        <a:defRPr>
          <a:solidFill>
            <a:srgbClr val="FFFFFF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/>
          <p:cNvPicPr/>
          <p:nvPr/>
        </p:nvPicPr>
        <p:blipFill>
          <a:blip r:embed="rId14"/>
          <a:stretch/>
        </p:blipFill>
        <p:spPr>
          <a:xfrm>
            <a:off x="-50760" y="0"/>
            <a:ext cx="4620600" cy="6857280"/>
          </a:xfrm>
          <a:prstGeom prst="rect">
            <a:avLst/>
          </a:prstGeom>
          <a:ln>
            <a:noFill/>
          </a:ln>
        </p:spPr>
      </p:pic>
      <p:sp>
        <p:nvSpPr>
          <p:cNvPr id="5" name="CustomShape 1"/>
          <p:cNvSpPr/>
          <p:nvPr/>
        </p:nvSpPr>
        <p:spPr>
          <a:xfrm>
            <a:off x="4572000" y="0"/>
            <a:ext cx="4571280" cy="6857280"/>
          </a:xfrm>
          <a:prstGeom prst="rect">
            <a:avLst/>
          </a:prstGeom>
          <a:solidFill>
            <a:srgbClr val="046F9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nl-NL" sz="4400" spc="-1">
                <a:latin typeface="Arial"/>
              </a:rPr>
              <a:t>Klik om de opmaak van de titeltekst te bewerken</a:t>
            </a:r>
            <a:endParaRPr/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nl-NL" sz="3200" spc="-1">
                <a:latin typeface="Arial"/>
              </a:rPr>
              <a:t>Klik om de opmaak van de overzichtstekst te bewerken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nl-NL" sz="2800" spc="-1">
                <a:latin typeface="Arial"/>
              </a:rPr>
              <a:t>Tweede overzichtsniveau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nl-NL" sz="2400" spc="-1">
                <a:latin typeface="Arial"/>
              </a:rPr>
              <a:t>Derde overzichtsniveau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nl-NL" sz="2000" spc="-1">
                <a:latin typeface="Arial"/>
              </a:rPr>
              <a:t>Vierde overzichtsniveau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nl-NL" sz="2000" spc="-1">
                <a:latin typeface="Arial"/>
              </a:rPr>
              <a:t>Vijfde overzichtsniveau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nl-NL" sz="2000" spc="-1">
                <a:latin typeface="Arial"/>
              </a:rPr>
              <a:t>Zesde overzichtsniveau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nl-NL" sz="2000" spc="-1">
                <a:latin typeface="Arial"/>
              </a:rPr>
              <a:t>Zevende overzichtsniveau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8508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6" r:id="rId1"/>
    <p:sldLayoutId id="2147484277" r:id="rId2"/>
    <p:sldLayoutId id="2147484278" r:id="rId3"/>
    <p:sldLayoutId id="2147484279" r:id="rId4"/>
    <p:sldLayoutId id="2147484280" r:id="rId5"/>
    <p:sldLayoutId id="2147484281" r:id="rId6"/>
    <p:sldLayoutId id="2147484282" r:id="rId7"/>
    <p:sldLayoutId id="2147484283" r:id="rId8"/>
    <p:sldLayoutId id="2147484284" r:id="rId9"/>
    <p:sldLayoutId id="2147484285" r:id="rId10"/>
    <p:sldLayoutId id="2147484286" r:id="rId11"/>
    <p:sldLayoutId id="2147484287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hyperlink" Target="https://github.com/histograph/" TargetMode="External"/><Relationship Id="rId2" Type="http://schemas.openxmlformats.org/officeDocument/2006/relationships/hyperlink" Target="https://api.histograph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rfgeo.nl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istograph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4923000" y="2475000"/>
            <a:ext cx="359820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l-N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Historische </a:t>
            </a:r>
            <a:r>
              <a:rPr lang="nl-N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Geocoder</a:t>
            </a:r>
            <a:endParaRPr sz="1800" dirty="0">
              <a:solidFill>
                <a:prstClr val="black"/>
              </a:solidFill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4908600" y="3511440"/>
            <a:ext cx="3598200" cy="260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l-NL" sz="1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Joop Vanderheiden</a:t>
            </a:r>
            <a:br>
              <a:rPr lang="nl-NL" sz="1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</a:br>
            <a:r>
              <a:rPr lang="nl-NL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Informatiemanager</a:t>
            </a:r>
            <a:br>
              <a:rPr lang="nl-NL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</a:br>
            <a:r>
              <a:rPr lang="nl-NL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Thesauri &amp; </a:t>
            </a:r>
            <a:r>
              <a:rPr lang="nl-NL" sz="16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Linked</a:t>
            </a:r>
            <a:r>
              <a:rPr lang="nl-NL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Open Data</a:t>
            </a:r>
            <a:endParaRPr lang="nl-NL" sz="18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nl-NL" sz="18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l-NL" sz="1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3 november 2025</a:t>
            </a:r>
            <a:endParaRPr sz="1800" dirty="0">
              <a:solidFill>
                <a:prstClr val="black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nl-NL" sz="1800" dirty="0">
              <a:solidFill>
                <a:prstClr val="black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nl-NL" sz="1800" dirty="0">
              <a:solidFill>
                <a:prstClr val="black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dirty="0">
              <a:solidFill>
                <a:prstClr val="black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dirty="0">
              <a:solidFill>
                <a:prstClr val="black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dirty="0">
              <a:solidFill>
                <a:prstClr val="black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9805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252000" y="278259"/>
            <a:ext cx="7846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trike="noStrike" spc="-55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Nijmegen vóór 1800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1256874"/>
            <a:ext cx="864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370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1247214"/>
            <a:ext cx="864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252000" y="291706"/>
            <a:ext cx="7846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pc="-55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H</a:t>
            </a:r>
            <a:r>
              <a:rPr lang="nl-NL" sz="2400" strike="noStrike" spc="-55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oorn in polygoon</a:t>
            </a:r>
            <a:endParaRPr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70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jdelijke aanduiding voor inhoud 4"/>
          <p:cNvPicPr/>
          <p:nvPr/>
        </p:nvPicPr>
        <p:blipFill>
          <a:blip r:embed="rId2"/>
          <a:stretch/>
        </p:blipFill>
        <p:spPr>
          <a:xfrm>
            <a:off x="252000" y="1256846"/>
            <a:ext cx="8640000" cy="5040000"/>
          </a:xfrm>
          <a:prstGeom prst="rect">
            <a:avLst/>
          </a:prstGeom>
          <a:ln>
            <a:noFill/>
          </a:ln>
        </p:spPr>
      </p:pic>
      <p:sp>
        <p:nvSpPr>
          <p:cNvPr id="3" name="CustomShape 1"/>
          <p:cNvSpPr/>
          <p:nvPr/>
        </p:nvSpPr>
        <p:spPr>
          <a:xfrm>
            <a:off x="252000" y="275167"/>
            <a:ext cx="7846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trike="noStrike" spc="-55" dirty="0">
                <a:solidFill>
                  <a:srgbClr val="CC003D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Thesaurus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37906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/>
          <p:nvPr/>
        </p:nvPicPr>
        <p:blipFill>
          <a:blip r:embed="rId2"/>
          <a:stretch/>
        </p:blipFill>
        <p:spPr>
          <a:xfrm>
            <a:off x="254378" y="1268760"/>
            <a:ext cx="8640000" cy="5040000"/>
          </a:xfrm>
          <a:prstGeom prst="rect">
            <a:avLst/>
          </a:prstGeom>
          <a:ln>
            <a:noFill/>
          </a:ln>
        </p:spPr>
      </p:pic>
      <p:sp>
        <p:nvSpPr>
          <p:cNvPr id="3" name="CustomShape 1"/>
          <p:cNvSpPr/>
          <p:nvPr/>
        </p:nvSpPr>
        <p:spPr>
          <a:xfrm>
            <a:off x="251520" y="287124"/>
            <a:ext cx="7846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trike="noStrike" spc="-55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Nieuwmarkt</a:t>
            </a:r>
            <a:r>
              <a:rPr lang="nl-NL" sz="2400" strike="noStrike" spc="-55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4: Waag		St. </a:t>
            </a:r>
            <a:r>
              <a:rPr lang="nl-NL" sz="2400" strike="noStrike" spc="-55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Anthoniespoort</a:t>
            </a:r>
            <a:endParaRPr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918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jdelijke aanduiding voor inhoud 4"/>
          <p:cNvPicPr/>
          <p:nvPr/>
        </p:nvPicPr>
        <p:blipFill>
          <a:blip r:embed="rId2"/>
          <a:stretch/>
        </p:blipFill>
        <p:spPr>
          <a:xfrm>
            <a:off x="252000" y="1259894"/>
            <a:ext cx="8640000" cy="5040000"/>
          </a:xfrm>
          <a:prstGeom prst="rect">
            <a:avLst/>
          </a:prstGeom>
          <a:ln>
            <a:noFill/>
          </a:ln>
        </p:spPr>
      </p:pic>
      <p:sp>
        <p:nvSpPr>
          <p:cNvPr id="3" name="CustomShape 1"/>
          <p:cNvSpPr/>
          <p:nvPr/>
        </p:nvSpPr>
        <p:spPr>
          <a:xfrm>
            <a:off x="252000" y="291706"/>
            <a:ext cx="7846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trike="noStrike" spc="-55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Webservice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832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/>
          <p:cNvSpPr/>
          <p:nvPr/>
        </p:nvSpPr>
        <p:spPr>
          <a:xfrm>
            <a:off x="261540" y="292066"/>
            <a:ext cx="4084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trike="noStrike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Datamodel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259264" y="1412724"/>
            <a:ext cx="7957800" cy="435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NL" sz="24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PiTs</a:t>
            </a:r>
            <a:r>
              <a:rPr lang="nl-NL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(</a:t>
            </a:r>
            <a:r>
              <a:rPr lang="nl-NL" sz="24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Places</a:t>
            </a:r>
            <a:r>
              <a:rPr lang="nl-NL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in Time)</a:t>
            </a:r>
            <a:endParaRPr sz="2400" dirty="0"/>
          </a:p>
          <a:p>
            <a:pPr marL="285840" indent="-285120">
              <a:lnSpc>
                <a:spcPct val="100000"/>
              </a:lnSpc>
              <a:buFont typeface="Arial"/>
              <a:buChar char="•"/>
            </a:pPr>
            <a:r>
              <a:rPr lang="nl-NL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elke </a:t>
            </a:r>
            <a:r>
              <a:rPr lang="nl-NL" sz="24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PiT</a:t>
            </a:r>
            <a:r>
              <a:rPr lang="nl-NL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komt uit een dataset</a:t>
            </a:r>
            <a:endParaRPr sz="2400" dirty="0"/>
          </a:p>
          <a:p>
            <a:pPr marL="285840" indent="-285120">
              <a:lnSpc>
                <a:spcPct val="100000"/>
              </a:lnSpc>
              <a:buFont typeface="Arial"/>
              <a:buChar char="•"/>
            </a:pPr>
            <a:r>
              <a:rPr lang="nl-NL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heeft een unieke identificatie</a:t>
            </a:r>
          </a:p>
          <a:p>
            <a:pPr marL="285840" indent="-285120">
              <a:lnSpc>
                <a:spcPct val="100000"/>
              </a:lnSpc>
              <a:buFont typeface="Arial"/>
              <a:buChar char="•"/>
            </a:pPr>
            <a:r>
              <a:rPr lang="nl-NL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is van een type</a:t>
            </a:r>
          </a:p>
          <a:p>
            <a:pPr marL="720">
              <a:lnSpc>
                <a:spcPct val="100000"/>
              </a:lnSpc>
            </a:pPr>
            <a:r>
              <a:rPr lang="nl-NL" sz="2400" spc="-1" dirty="0">
                <a:uFill>
                  <a:solidFill>
                    <a:srgbClr val="FFFFFF"/>
                  </a:solidFill>
                </a:uFill>
                <a:latin typeface="Verdana"/>
              </a:rPr>
              <a:t>Minimaal een van de volgende</a:t>
            </a:r>
            <a:endParaRPr sz="2400" dirty="0"/>
          </a:p>
          <a:p>
            <a:pPr marL="285840" indent="-285120">
              <a:lnSpc>
                <a:spcPct val="100000"/>
              </a:lnSpc>
              <a:buFont typeface="Arial"/>
              <a:buChar char="•"/>
            </a:pPr>
            <a:r>
              <a:rPr lang="nl-NL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kan een naam hebben</a:t>
            </a:r>
            <a:endParaRPr sz="2400" dirty="0"/>
          </a:p>
          <a:p>
            <a:pPr marL="285840" indent="-285120">
              <a:lnSpc>
                <a:spcPct val="100000"/>
              </a:lnSpc>
              <a:buFont typeface="Arial"/>
              <a:buChar char="•"/>
            </a:pPr>
            <a:r>
              <a:rPr lang="nl-NL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kan een geometrie hebben</a:t>
            </a:r>
            <a:endParaRPr sz="2400" dirty="0"/>
          </a:p>
          <a:p>
            <a:pPr marL="285840" indent="-285120">
              <a:lnSpc>
                <a:spcPct val="100000"/>
              </a:lnSpc>
              <a:buFont typeface="Arial"/>
              <a:buChar char="•"/>
            </a:pPr>
            <a:r>
              <a:rPr lang="nl-NL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kan een periodisering hebben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87883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/>
          <p:nvPr/>
        </p:nvSpPr>
        <p:spPr>
          <a:xfrm>
            <a:off x="249332" y="288296"/>
            <a:ext cx="40303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trike="noStrike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Ontologie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6253560" y="5087520"/>
            <a:ext cx="1079280" cy="1079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nl-NL" sz="11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hg:PiTType</a:t>
            </a:r>
            <a:endParaRPr sz="1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olas"/>
              <a:ea typeface="DejaVu Sans"/>
            </a:endParaRPr>
          </a:p>
        </p:txBody>
      </p:sp>
      <p:sp>
        <p:nvSpPr>
          <p:cNvPr id="7" name="CustomShape 4"/>
          <p:cNvSpPr/>
          <p:nvPr/>
        </p:nvSpPr>
        <p:spPr>
          <a:xfrm>
            <a:off x="6253560" y="3761640"/>
            <a:ext cx="1079280" cy="1079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nl-NL" sz="11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prov:Entity</a:t>
            </a:r>
            <a:endParaRPr sz="1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olas"/>
              <a:ea typeface="DejaVu Sans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6253560" y="2546280"/>
            <a:ext cx="1079280" cy="1079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nl-NL" sz="11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time:TemporalEntity</a:t>
            </a:r>
            <a:endParaRPr sz="1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olas"/>
              <a:ea typeface="DejaVu Sans"/>
            </a:endParaRPr>
          </a:p>
        </p:txBody>
      </p:sp>
      <p:sp>
        <p:nvSpPr>
          <p:cNvPr id="9" name="CustomShape 6"/>
          <p:cNvSpPr/>
          <p:nvPr/>
        </p:nvSpPr>
        <p:spPr>
          <a:xfrm>
            <a:off x="6253560" y="1293480"/>
            <a:ext cx="1079280" cy="1079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nl-NL" sz="11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geo:Feature</a:t>
            </a:r>
            <a:endParaRPr sz="1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olas"/>
              <a:ea typeface="DejaVu Sans"/>
            </a:endParaRPr>
          </a:p>
        </p:txBody>
      </p:sp>
      <p:sp>
        <p:nvSpPr>
          <p:cNvPr id="10" name="CustomShape 7"/>
          <p:cNvSpPr/>
          <p:nvPr/>
        </p:nvSpPr>
        <p:spPr>
          <a:xfrm>
            <a:off x="2050560" y="3077280"/>
            <a:ext cx="1079280" cy="1079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NL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Hg:PiT</a:t>
            </a:r>
            <a:endParaRPr/>
          </a:p>
        </p:txBody>
      </p:sp>
      <p:sp>
        <p:nvSpPr>
          <p:cNvPr id="11" name="CustomShape 8"/>
          <p:cNvSpPr/>
          <p:nvPr/>
        </p:nvSpPr>
        <p:spPr>
          <a:xfrm>
            <a:off x="3130560" y="3617280"/>
            <a:ext cx="3121920" cy="200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nl-NL"/>
          </a:p>
        </p:txBody>
      </p:sp>
      <p:sp>
        <p:nvSpPr>
          <p:cNvPr id="12" name="CustomShape 9"/>
          <p:cNvSpPr/>
          <p:nvPr/>
        </p:nvSpPr>
        <p:spPr>
          <a:xfrm>
            <a:off x="3130560" y="3617280"/>
            <a:ext cx="3121920" cy="683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nl-NL"/>
          </a:p>
        </p:txBody>
      </p:sp>
      <p:sp>
        <p:nvSpPr>
          <p:cNvPr id="13" name="CustomShape 10"/>
          <p:cNvSpPr/>
          <p:nvPr/>
        </p:nvSpPr>
        <p:spPr>
          <a:xfrm flipV="1">
            <a:off x="3130560" y="3085560"/>
            <a:ext cx="3121920" cy="53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nl-NL"/>
          </a:p>
        </p:txBody>
      </p:sp>
      <p:sp>
        <p:nvSpPr>
          <p:cNvPr id="14" name="CustomShape 11"/>
          <p:cNvSpPr/>
          <p:nvPr/>
        </p:nvSpPr>
        <p:spPr>
          <a:xfrm flipV="1">
            <a:off x="3130560" y="1832760"/>
            <a:ext cx="3121920" cy="178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nl-NL"/>
          </a:p>
        </p:txBody>
      </p:sp>
      <p:sp>
        <p:nvSpPr>
          <p:cNvPr id="15" name="CustomShape 12"/>
          <p:cNvSpPr/>
          <p:nvPr/>
        </p:nvSpPr>
        <p:spPr>
          <a:xfrm>
            <a:off x="2050560" y="1293480"/>
            <a:ext cx="1079280" cy="1079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NL" sz="11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Xsd:string</a:t>
            </a:r>
            <a:endParaRPr dirty="0"/>
          </a:p>
        </p:txBody>
      </p:sp>
      <p:sp>
        <p:nvSpPr>
          <p:cNvPr id="16" name="CustomShape 13"/>
          <p:cNvSpPr/>
          <p:nvPr/>
        </p:nvSpPr>
        <p:spPr>
          <a:xfrm rot="19860000">
            <a:off x="4497480" y="2348280"/>
            <a:ext cx="168480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NL" sz="12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hg:hasGeoFeauture</a:t>
            </a:r>
            <a:endParaRPr dirty="0"/>
          </a:p>
        </p:txBody>
      </p:sp>
      <p:sp>
        <p:nvSpPr>
          <p:cNvPr id="17" name="CustomShape 14"/>
          <p:cNvSpPr/>
          <p:nvPr/>
        </p:nvSpPr>
        <p:spPr>
          <a:xfrm rot="21060000">
            <a:off x="4174920" y="3230280"/>
            <a:ext cx="206424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NL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hg:hasTimeTeporalEntity</a:t>
            </a:r>
            <a:endParaRPr/>
          </a:p>
        </p:txBody>
      </p:sp>
      <p:sp>
        <p:nvSpPr>
          <p:cNvPr id="18" name="CustomShape 15"/>
          <p:cNvSpPr/>
          <p:nvPr/>
        </p:nvSpPr>
        <p:spPr>
          <a:xfrm rot="780000">
            <a:off x="4265640" y="3997800"/>
            <a:ext cx="1486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NL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hg:hasProvEntity</a:t>
            </a:r>
            <a:endParaRPr/>
          </a:p>
        </p:txBody>
      </p:sp>
      <p:sp>
        <p:nvSpPr>
          <p:cNvPr id="19" name="CustomShape 16"/>
          <p:cNvSpPr/>
          <p:nvPr/>
        </p:nvSpPr>
        <p:spPr>
          <a:xfrm rot="1980000">
            <a:off x="4183560" y="4681800"/>
            <a:ext cx="128412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NL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hg:hasPiTType</a:t>
            </a:r>
            <a:endParaRPr/>
          </a:p>
        </p:txBody>
      </p:sp>
      <p:sp>
        <p:nvSpPr>
          <p:cNvPr id="20" name="CustomShape 17"/>
          <p:cNvSpPr/>
          <p:nvPr/>
        </p:nvSpPr>
        <p:spPr>
          <a:xfrm flipV="1">
            <a:off x="2590560" y="2372760"/>
            <a:ext cx="360" cy="70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nl-NL"/>
          </a:p>
        </p:txBody>
      </p:sp>
      <p:sp>
        <p:nvSpPr>
          <p:cNvPr id="21" name="CustomShape 18"/>
          <p:cNvSpPr/>
          <p:nvPr/>
        </p:nvSpPr>
        <p:spPr>
          <a:xfrm>
            <a:off x="1486080" y="2598480"/>
            <a:ext cx="11516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NL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hg:hasName</a:t>
            </a:r>
            <a:endParaRPr/>
          </a:p>
        </p:txBody>
      </p:sp>
      <p:sp>
        <p:nvSpPr>
          <p:cNvPr id="22" name="CustomShape 19"/>
          <p:cNvSpPr/>
          <p:nvPr/>
        </p:nvSpPr>
        <p:spPr>
          <a:xfrm>
            <a:off x="7472880" y="1662480"/>
            <a:ext cx="5526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NL" sz="1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waar</a:t>
            </a:r>
            <a:endParaRPr dirty="0"/>
          </a:p>
        </p:txBody>
      </p:sp>
      <p:sp>
        <p:nvSpPr>
          <p:cNvPr id="23" name="CustomShape 20"/>
          <p:cNvSpPr/>
          <p:nvPr/>
        </p:nvSpPr>
        <p:spPr>
          <a:xfrm>
            <a:off x="7482600" y="2940840"/>
            <a:ext cx="835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NL" sz="1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wanneer</a:t>
            </a:r>
            <a:endParaRPr dirty="0"/>
          </a:p>
        </p:txBody>
      </p:sp>
      <p:sp>
        <p:nvSpPr>
          <p:cNvPr id="24" name="CustomShape 21"/>
          <p:cNvSpPr/>
          <p:nvPr/>
        </p:nvSpPr>
        <p:spPr>
          <a:xfrm>
            <a:off x="7490160" y="4114440"/>
            <a:ext cx="52956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NL" sz="1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bron</a:t>
            </a:r>
            <a:endParaRPr dirty="0"/>
          </a:p>
        </p:txBody>
      </p:sp>
      <p:sp>
        <p:nvSpPr>
          <p:cNvPr id="25" name="CustomShape 22"/>
          <p:cNvSpPr/>
          <p:nvPr/>
        </p:nvSpPr>
        <p:spPr>
          <a:xfrm>
            <a:off x="7526880" y="5510880"/>
            <a:ext cx="4550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NL" sz="1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wat</a:t>
            </a:r>
            <a:endParaRPr dirty="0"/>
          </a:p>
        </p:txBody>
      </p:sp>
      <p:sp>
        <p:nvSpPr>
          <p:cNvPr id="26" name="CustomShape 23"/>
          <p:cNvSpPr/>
          <p:nvPr/>
        </p:nvSpPr>
        <p:spPr>
          <a:xfrm>
            <a:off x="3291480" y="1695600"/>
            <a:ext cx="6256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NL" sz="1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Naam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2783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87360" y="6362640"/>
            <a:ext cx="71208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/>
          </a:p>
        </p:txBody>
      </p:sp>
      <p:pic>
        <p:nvPicPr>
          <p:cNvPr id="6" name="Afbeelding 1"/>
          <p:cNvPicPr/>
          <p:nvPr/>
        </p:nvPicPr>
        <p:blipFill>
          <a:blip r:embed="rId2"/>
          <a:stretch/>
        </p:blipFill>
        <p:spPr>
          <a:xfrm>
            <a:off x="254880" y="1264722"/>
            <a:ext cx="8640000" cy="5040000"/>
          </a:xfrm>
          <a:prstGeom prst="rect">
            <a:avLst/>
          </a:prstGeom>
          <a:ln>
            <a:noFill/>
          </a:ln>
        </p:spPr>
      </p:pic>
      <p:sp>
        <p:nvSpPr>
          <p:cNvPr id="7" name="CustomShape 2"/>
          <p:cNvSpPr/>
          <p:nvPr/>
        </p:nvSpPr>
        <p:spPr>
          <a:xfrm>
            <a:off x="254880" y="6224040"/>
            <a:ext cx="6932520" cy="244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1000" b="1" strike="noStrike" spc="-1" dirty="0">
                <a:solidFill>
                  <a:srgbClr val="25252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Hongerige Wolf</a:t>
            </a:r>
            <a:r>
              <a:rPr lang="nl-NL" sz="1000" strike="noStrike" spc="-1" dirty="0">
                <a:solidFill>
                  <a:srgbClr val="252525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 </a:t>
            </a:r>
            <a:r>
              <a:rPr lang="nl-NL" sz="1000" strike="noStrike" spc="-1" dirty="0">
                <a:solidFill>
                  <a:srgbClr val="25252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een gehucht met 30 inwoners in de gemeente </a:t>
            </a:r>
            <a:r>
              <a:rPr lang="nl-NL" sz="1000" strike="noStrike" spc="-1" dirty="0" err="1">
                <a:solidFill>
                  <a:srgbClr val="25252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Oldambt</a:t>
            </a:r>
            <a:endParaRPr dirty="0"/>
          </a:p>
        </p:txBody>
      </p:sp>
      <p:sp>
        <p:nvSpPr>
          <p:cNvPr id="8" name="CustomShape 2"/>
          <p:cNvSpPr/>
          <p:nvPr/>
        </p:nvSpPr>
        <p:spPr>
          <a:xfrm>
            <a:off x="261540" y="292066"/>
            <a:ext cx="4084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trike="noStrike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Voorbeeld</a:t>
            </a:r>
            <a:endParaRPr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571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/>
          <p:cNvSpPr/>
          <p:nvPr/>
        </p:nvSpPr>
        <p:spPr>
          <a:xfrm>
            <a:off x="261540" y="292066"/>
            <a:ext cx="4084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trike="noStrike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PiT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5" name="Afbeelding 4"/>
          <p:cNvPicPr/>
          <p:nvPr/>
        </p:nvPicPr>
        <p:blipFill>
          <a:blip r:embed="rId2"/>
          <a:stretch/>
        </p:blipFill>
        <p:spPr>
          <a:xfrm>
            <a:off x="252000" y="1259938"/>
            <a:ext cx="8640000" cy="5040000"/>
          </a:xfrm>
          <a:prstGeom prst="rect">
            <a:avLst/>
          </a:prstGeom>
          <a:ln>
            <a:noFill/>
          </a:ln>
        </p:spPr>
      </p:pic>
      <p:sp>
        <p:nvSpPr>
          <p:cNvPr id="7" name="CustomShape 2"/>
          <p:cNvSpPr/>
          <p:nvPr/>
        </p:nvSpPr>
        <p:spPr>
          <a:xfrm>
            <a:off x="387360" y="6362640"/>
            <a:ext cx="71208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1691680" y="2780928"/>
            <a:ext cx="144016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Naam</a:t>
            </a:r>
          </a:p>
          <a:p>
            <a:r>
              <a:rPr lang="nl-NL" sz="1600" dirty="0"/>
              <a:t>Bron</a:t>
            </a:r>
          </a:p>
          <a:p>
            <a:r>
              <a:rPr lang="nl-NL" sz="1600" dirty="0"/>
              <a:t>Uri</a:t>
            </a:r>
          </a:p>
          <a:p>
            <a:r>
              <a:rPr lang="nl-NL" sz="1600" dirty="0"/>
              <a:t>Type</a:t>
            </a:r>
          </a:p>
          <a:p>
            <a:r>
              <a:rPr lang="nl-NL" sz="1600" dirty="0"/>
              <a:t>Geometrie</a:t>
            </a:r>
          </a:p>
        </p:txBody>
      </p:sp>
    </p:spTree>
    <p:extLst>
      <p:ext uri="{BB962C8B-B14F-4D97-AF65-F5344CB8AC3E}">
        <p14:creationId xmlns:p14="http://schemas.microsoft.com/office/powerpoint/2010/main" val="2009759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/>
          <p:cNvSpPr/>
          <p:nvPr/>
        </p:nvSpPr>
        <p:spPr>
          <a:xfrm>
            <a:off x="261540" y="292066"/>
            <a:ext cx="4084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7" name="CustomShape 2"/>
          <p:cNvSpPr/>
          <p:nvPr/>
        </p:nvSpPr>
        <p:spPr>
          <a:xfrm>
            <a:off x="387360" y="6362640"/>
            <a:ext cx="71208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/>
          </a:p>
        </p:txBody>
      </p:sp>
      <p:sp>
        <p:nvSpPr>
          <p:cNvPr id="2" name="Rechthoek 1"/>
          <p:cNvSpPr/>
          <p:nvPr/>
        </p:nvSpPr>
        <p:spPr>
          <a:xfrm>
            <a:off x="261540" y="198948"/>
            <a:ext cx="357630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Relaties tussen </a:t>
            </a:r>
            <a:r>
              <a:rPr lang="nl-NL" dirty="0" err="1"/>
              <a:t>PiT’s</a:t>
            </a:r>
            <a:endParaRPr lang="nl-NL" dirty="0"/>
          </a:p>
        </p:txBody>
      </p:sp>
      <p:sp>
        <p:nvSpPr>
          <p:cNvPr id="9" name="CustomShape 3"/>
          <p:cNvSpPr/>
          <p:nvPr/>
        </p:nvSpPr>
        <p:spPr>
          <a:xfrm>
            <a:off x="745200" y="1798920"/>
            <a:ext cx="935280" cy="93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NL" sz="11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Hg:PiT</a:t>
            </a:r>
            <a:endParaRPr dirty="0"/>
          </a:p>
        </p:txBody>
      </p:sp>
      <p:sp>
        <p:nvSpPr>
          <p:cNvPr id="10" name="CustomShape 4"/>
          <p:cNvSpPr/>
          <p:nvPr/>
        </p:nvSpPr>
        <p:spPr>
          <a:xfrm>
            <a:off x="7355880" y="1802520"/>
            <a:ext cx="935280" cy="93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NL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Hg:PiT</a:t>
            </a:r>
            <a:endParaRPr/>
          </a:p>
        </p:txBody>
      </p:sp>
      <p:sp>
        <p:nvSpPr>
          <p:cNvPr id="11" name="CustomShape 5"/>
          <p:cNvSpPr/>
          <p:nvPr/>
        </p:nvSpPr>
        <p:spPr>
          <a:xfrm>
            <a:off x="745920" y="3017880"/>
            <a:ext cx="935280" cy="93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NL" sz="11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Hg:PiT</a:t>
            </a:r>
            <a:endParaRPr dirty="0"/>
          </a:p>
        </p:txBody>
      </p:sp>
      <p:sp>
        <p:nvSpPr>
          <p:cNvPr id="12" name="CustomShape 6"/>
          <p:cNvSpPr/>
          <p:nvPr/>
        </p:nvSpPr>
        <p:spPr>
          <a:xfrm>
            <a:off x="745920" y="4291200"/>
            <a:ext cx="935280" cy="93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NL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Hg:PiT</a:t>
            </a:r>
            <a:endParaRPr/>
          </a:p>
        </p:txBody>
      </p:sp>
      <p:sp>
        <p:nvSpPr>
          <p:cNvPr id="13" name="CustomShape 7"/>
          <p:cNvSpPr/>
          <p:nvPr/>
        </p:nvSpPr>
        <p:spPr>
          <a:xfrm>
            <a:off x="7356960" y="4291200"/>
            <a:ext cx="935280" cy="93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NL" sz="11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Hg:PiT</a:t>
            </a:r>
            <a:endParaRPr dirty="0"/>
          </a:p>
        </p:txBody>
      </p:sp>
      <p:sp>
        <p:nvSpPr>
          <p:cNvPr id="14" name="CustomShape 8"/>
          <p:cNvSpPr/>
          <p:nvPr/>
        </p:nvSpPr>
        <p:spPr>
          <a:xfrm>
            <a:off x="7355880" y="3011760"/>
            <a:ext cx="935280" cy="93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NL" sz="11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Hg:PiT</a:t>
            </a:r>
            <a:endParaRPr dirty="0"/>
          </a:p>
        </p:txBody>
      </p:sp>
      <p:sp>
        <p:nvSpPr>
          <p:cNvPr id="15" name="CustomShape 9"/>
          <p:cNvSpPr/>
          <p:nvPr/>
        </p:nvSpPr>
        <p:spPr>
          <a:xfrm>
            <a:off x="1681200" y="2266920"/>
            <a:ext cx="5673960" cy="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nl-NL"/>
          </a:p>
        </p:txBody>
      </p:sp>
      <p:sp>
        <p:nvSpPr>
          <p:cNvPr id="16" name="CustomShape 10"/>
          <p:cNvSpPr/>
          <p:nvPr/>
        </p:nvSpPr>
        <p:spPr>
          <a:xfrm flipV="1">
            <a:off x="1681920" y="3479040"/>
            <a:ext cx="5673240" cy="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nl-NL"/>
          </a:p>
        </p:txBody>
      </p:sp>
      <p:sp>
        <p:nvSpPr>
          <p:cNvPr id="17" name="CustomShape 11"/>
          <p:cNvSpPr/>
          <p:nvPr/>
        </p:nvSpPr>
        <p:spPr>
          <a:xfrm flipV="1">
            <a:off x="1645920" y="4758480"/>
            <a:ext cx="5710320" cy="2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nl-NL"/>
          </a:p>
        </p:txBody>
      </p:sp>
      <p:sp>
        <p:nvSpPr>
          <p:cNvPr id="18" name="CustomShape 12"/>
          <p:cNvSpPr/>
          <p:nvPr/>
        </p:nvSpPr>
        <p:spPr>
          <a:xfrm>
            <a:off x="3127409" y="1902240"/>
            <a:ext cx="1430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NL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owl:sameAs</a:t>
            </a:r>
            <a:endParaRPr dirty="0"/>
          </a:p>
        </p:txBody>
      </p:sp>
      <p:sp>
        <p:nvSpPr>
          <p:cNvPr id="19" name="CustomShape 13"/>
          <p:cNvSpPr/>
          <p:nvPr/>
        </p:nvSpPr>
        <p:spPr>
          <a:xfrm>
            <a:off x="3131696" y="3101040"/>
            <a:ext cx="1805400" cy="73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NL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hg:absorbedBy</a:t>
            </a:r>
            <a:endParaRPr lang="nl-NL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olas"/>
              <a:ea typeface="DejaVu Sans"/>
            </a:endParaRPr>
          </a:p>
          <a:p>
            <a:r>
              <a:rPr lang="nl-NL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hg:absorbed</a:t>
            </a:r>
            <a:endParaRPr lang="nl-NL" sz="2000" dirty="0"/>
          </a:p>
          <a:p>
            <a:pPr>
              <a:lnSpc>
                <a:spcPct val="100000"/>
              </a:lnSpc>
            </a:pPr>
            <a:endParaRPr sz="2000" dirty="0"/>
          </a:p>
        </p:txBody>
      </p:sp>
      <p:sp>
        <p:nvSpPr>
          <p:cNvPr id="20" name="CustomShape 14"/>
          <p:cNvSpPr/>
          <p:nvPr/>
        </p:nvSpPr>
        <p:spPr>
          <a:xfrm>
            <a:off x="3131696" y="4394159"/>
            <a:ext cx="1440304" cy="6102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NL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hg:liesIn</a:t>
            </a:r>
            <a:endParaRPr lang="nl-NL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olas"/>
              <a:ea typeface="DejaVu Sans"/>
            </a:endParaRPr>
          </a:p>
          <a:p>
            <a:r>
              <a:rPr lang="nl-NL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hg:contains</a:t>
            </a:r>
            <a:endParaRPr lang="nl-NL" sz="2000"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1" name="CustomShape 16"/>
          <p:cNvSpPr/>
          <p:nvPr/>
        </p:nvSpPr>
        <p:spPr>
          <a:xfrm>
            <a:off x="3999600" y="4822200"/>
            <a:ext cx="1555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3916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/>
          <p:nvPr/>
        </p:nvSpPr>
        <p:spPr>
          <a:xfrm>
            <a:off x="249332" y="288296"/>
            <a:ext cx="40303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trike="noStrike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Missie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0" y="1411942"/>
            <a:ext cx="9144000" cy="15060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r>
              <a:rPr lang="nl-NL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“... creëer een historische </a:t>
            </a:r>
            <a:r>
              <a:rPr lang="nl-NL" sz="24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geocoder</a:t>
            </a:r>
            <a:r>
              <a:rPr lang="nl-NL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voor het cultureel erfgoed veld...”</a:t>
            </a:r>
            <a:endParaRPr sz="2800" dirty="0"/>
          </a:p>
        </p:txBody>
      </p:sp>
      <p:sp>
        <p:nvSpPr>
          <p:cNvPr id="4" name="CustomShape 5"/>
          <p:cNvSpPr/>
          <p:nvPr/>
        </p:nvSpPr>
        <p:spPr>
          <a:xfrm>
            <a:off x="595440" y="3103136"/>
            <a:ext cx="806076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trike="noStrike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Vraag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595440" y="3817440"/>
            <a:ext cx="7009560" cy="158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Font typeface="Arial"/>
              <a:buChar char="•"/>
            </a:pPr>
            <a:r>
              <a:rPr lang="nl-NL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Standaardisering van geografische termen</a:t>
            </a:r>
            <a:endParaRPr dirty="0"/>
          </a:p>
          <a:p>
            <a:pPr marL="285840" indent="-285120">
              <a:lnSpc>
                <a:spcPct val="100000"/>
              </a:lnSpc>
              <a:buFont typeface="Arial"/>
              <a:buChar char="•"/>
            </a:pPr>
            <a:r>
              <a:rPr lang="nl-NL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Geometrieën </a:t>
            </a:r>
            <a:endParaRPr dirty="0"/>
          </a:p>
          <a:p>
            <a:pPr marL="285840" indent="-285120">
              <a:lnSpc>
                <a:spcPct val="100000"/>
              </a:lnSpc>
              <a:buFont typeface="Arial"/>
              <a:buChar char="•"/>
            </a:pPr>
            <a:r>
              <a:rPr lang="nl-NL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Tijdsaspect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097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/>
          <p:cNvSpPr/>
          <p:nvPr/>
        </p:nvSpPr>
        <p:spPr>
          <a:xfrm>
            <a:off x="261540" y="292066"/>
            <a:ext cx="4084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trike="noStrike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PiT’s</a:t>
            </a:r>
            <a:r>
              <a:rPr lang="nl-NL" sz="2400" strike="noStrike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hetzelfde als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5" name="Tijdelijke aanduiding voor inhoud 4"/>
          <p:cNvPicPr/>
          <p:nvPr/>
        </p:nvPicPr>
        <p:blipFill>
          <a:blip r:embed="rId2"/>
          <a:stretch/>
        </p:blipFill>
        <p:spPr>
          <a:xfrm>
            <a:off x="252000" y="1257397"/>
            <a:ext cx="8640000" cy="5040000"/>
          </a:xfrm>
          <a:prstGeom prst="rect">
            <a:avLst/>
          </a:prstGeom>
          <a:ln>
            <a:noFill/>
          </a:ln>
        </p:spPr>
      </p:pic>
      <p:sp>
        <p:nvSpPr>
          <p:cNvPr id="7" name="CustomShape 2"/>
          <p:cNvSpPr/>
          <p:nvPr/>
        </p:nvSpPr>
        <p:spPr>
          <a:xfrm>
            <a:off x="387360" y="6362640"/>
            <a:ext cx="71208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7710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/>
          <p:cNvSpPr/>
          <p:nvPr/>
        </p:nvSpPr>
        <p:spPr>
          <a:xfrm>
            <a:off x="261540" y="292066"/>
            <a:ext cx="4084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Pit’s</a:t>
            </a:r>
            <a:r>
              <a:rPr lang="nl-NL" sz="24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met “ligt in” relatie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4" name="Tijdelijke aanduiding voor inhoud 4"/>
          <p:cNvPicPr/>
          <p:nvPr/>
        </p:nvPicPr>
        <p:blipFill>
          <a:blip r:embed="rId2"/>
          <a:stretch/>
        </p:blipFill>
        <p:spPr>
          <a:xfrm>
            <a:off x="252000" y="1259894"/>
            <a:ext cx="8640000" cy="5040000"/>
          </a:xfrm>
          <a:prstGeom prst="rect">
            <a:avLst/>
          </a:prstGeom>
          <a:ln>
            <a:noFill/>
          </a:ln>
        </p:spPr>
      </p:pic>
      <p:sp>
        <p:nvSpPr>
          <p:cNvPr id="6" name="CustomShape 2"/>
          <p:cNvSpPr/>
          <p:nvPr/>
        </p:nvSpPr>
        <p:spPr>
          <a:xfrm>
            <a:off x="387360" y="6362640"/>
            <a:ext cx="71208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6821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/>
          <p:cNvSpPr/>
          <p:nvPr/>
        </p:nvSpPr>
        <p:spPr>
          <a:xfrm>
            <a:off x="261540" y="292066"/>
            <a:ext cx="4084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trike="noStrike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Pit’s</a:t>
            </a:r>
            <a:r>
              <a:rPr lang="nl-NL" sz="2400" strike="noStrike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gebeurtenissen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4" name="Tijdelijke aanduiding voor inhoud 4"/>
          <p:cNvPicPr/>
          <p:nvPr/>
        </p:nvPicPr>
        <p:blipFill>
          <a:blip r:embed="rId2"/>
          <a:stretch/>
        </p:blipFill>
        <p:spPr>
          <a:xfrm>
            <a:off x="252000" y="1259894"/>
            <a:ext cx="8640000" cy="5040000"/>
          </a:xfrm>
          <a:prstGeom prst="rect">
            <a:avLst/>
          </a:prstGeom>
          <a:ln>
            <a:noFill/>
          </a:ln>
        </p:spPr>
      </p:pic>
      <p:sp>
        <p:nvSpPr>
          <p:cNvPr id="6" name="CustomShape 2"/>
          <p:cNvSpPr/>
          <p:nvPr/>
        </p:nvSpPr>
        <p:spPr>
          <a:xfrm>
            <a:off x="387360" y="6362640"/>
            <a:ext cx="71208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2959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/>
          <p:cNvSpPr/>
          <p:nvPr/>
        </p:nvSpPr>
        <p:spPr>
          <a:xfrm>
            <a:off x="261540" y="292066"/>
            <a:ext cx="4084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trike="noStrike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Datasets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387360" y="6362640"/>
            <a:ext cx="71208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/>
          </a:p>
        </p:txBody>
      </p:sp>
      <p:sp>
        <p:nvSpPr>
          <p:cNvPr id="12" name="Tekstvak 11"/>
          <p:cNvSpPr txBox="1"/>
          <p:nvPr/>
        </p:nvSpPr>
        <p:spPr>
          <a:xfrm>
            <a:off x="971600" y="1268760"/>
            <a:ext cx="6912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l-NL" sz="1800" dirty="0">
                <a:solidFill>
                  <a:prstClr val="black"/>
                </a:solidFill>
                <a:latin typeface="Arial"/>
              </a:rPr>
              <a:t>Vijf datasets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 err="1">
                <a:solidFill>
                  <a:prstClr val="black"/>
                </a:solidFill>
                <a:latin typeface="Arial"/>
              </a:rPr>
              <a:t>GeoNames</a:t>
            </a:r>
            <a:endParaRPr lang="nl-NL" sz="1800" dirty="0">
              <a:solidFill>
                <a:prstClr val="black"/>
              </a:solidFill>
              <a:latin typeface="Arial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 err="1">
                <a:solidFill>
                  <a:prstClr val="black"/>
                </a:solidFill>
                <a:latin typeface="Arial"/>
              </a:rPr>
              <a:t>Getty</a:t>
            </a:r>
            <a:r>
              <a:rPr lang="nl-NL" sz="1800" dirty="0">
                <a:solidFill>
                  <a:prstClr val="black"/>
                </a:solidFill>
                <a:latin typeface="Arial"/>
              </a:rPr>
              <a:t> Thesaurus of </a:t>
            </a:r>
            <a:r>
              <a:rPr lang="nl-NL" sz="1800" dirty="0" err="1">
                <a:solidFill>
                  <a:prstClr val="black"/>
                </a:solidFill>
                <a:latin typeface="Arial"/>
              </a:rPr>
              <a:t>Geographic</a:t>
            </a:r>
            <a:r>
              <a:rPr lang="nl-NL" sz="1800" dirty="0">
                <a:solidFill>
                  <a:prstClr val="black"/>
                </a:solidFill>
                <a:latin typeface="Arial"/>
              </a:rPr>
              <a:t> </a:t>
            </a:r>
            <a:r>
              <a:rPr lang="nl-NL" sz="1800" dirty="0" err="1">
                <a:solidFill>
                  <a:prstClr val="black"/>
                </a:solidFill>
                <a:latin typeface="Arial"/>
              </a:rPr>
              <a:t>Names</a:t>
            </a:r>
            <a:r>
              <a:rPr lang="nl-NL" sz="1800" dirty="0">
                <a:solidFill>
                  <a:prstClr val="black"/>
                </a:solidFill>
                <a:latin typeface="Arial"/>
              </a:rPr>
              <a:t> (TGN)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prstClr val="black"/>
                </a:solidFill>
                <a:latin typeface="Arial"/>
              </a:rPr>
              <a:t>De Basisregistratie Adressen en gebouwen (BAG)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prstClr val="black"/>
                </a:solidFill>
                <a:latin typeface="Arial"/>
              </a:rPr>
              <a:t>Het Nationaal Wegenbestand (NWB)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 err="1">
                <a:solidFill>
                  <a:prstClr val="black"/>
                </a:solidFill>
                <a:latin typeface="Arial"/>
              </a:rPr>
              <a:t>CShapes</a:t>
            </a:r>
            <a:r>
              <a:rPr lang="nl-NL" sz="1800" dirty="0">
                <a:solidFill>
                  <a:prstClr val="black"/>
                </a:solidFill>
                <a:latin typeface="Arial"/>
              </a:rPr>
              <a:t> - Landsgrenzen na 1945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943270" y="3800833"/>
            <a:ext cx="7920880" cy="397031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prstClr val="black"/>
                </a:solidFill>
                <a:latin typeface="Arial"/>
              </a:rPr>
              <a:t>Atlas van de Verstedelijking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prstClr val="black"/>
                </a:solidFill>
                <a:latin typeface="Arial"/>
              </a:rPr>
              <a:t>Carnavalsnamen Brabant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 err="1">
                <a:solidFill>
                  <a:prstClr val="black"/>
                </a:solidFill>
                <a:latin typeface="Arial"/>
              </a:rPr>
              <a:t>DBpedia</a:t>
            </a:r>
            <a:r>
              <a:rPr lang="nl-NL" sz="1800" dirty="0">
                <a:solidFill>
                  <a:prstClr val="black"/>
                </a:solidFill>
                <a:latin typeface="Arial"/>
              </a:rPr>
              <a:t>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prstClr val="black"/>
                </a:solidFill>
                <a:latin typeface="Arial"/>
              </a:rPr>
              <a:t>Departementen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prstClr val="black"/>
                </a:solidFill>
                <a:latin typeface="Arial"/>
              </a:rPr>
              <a:t>Erfgoed Leiden en Omstreken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prstClr val="black"/>
                </a:solidFill>
                <a:latin typeface="Arial"/>
              </a:rPr>
              <a:t>Gemeentegeschiedenis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 err="1">
                <a:solidFill>
                  <a:prstClr val="black"/>
                </a:solidFill>
                <a:latin typeface="Arial"/>
              </a:rPr>
              <a:t>Kloekecodes</a:t>
            </a:r>
            <a:endParaRPr lang="nl-NL" sz="1800" dirty="0">
              <a:solidFill>
                <a:prstClr val="black"/>
              </a:solidFill>
              <a:latin typeface="Arial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prstClr val="black"/>
                </a:solidFill>
                <a:latin typeface="Arial"/>
              </a:rPr>
              <a:t>Militieregisters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prstClr val="black"/>
                </a:solidFill>
                <a:latin typeface="Arial"/>
              </a:rPr>
              <a:t>Poorterboeken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nl-NL" sz="1800" dirty="0">
              <a:solidFill>
                <a:prstClr val="black"/>
              </a:solidFill>
              <a:latin typeface="Arial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nl-NL" sz="1800" dirty="0">
              <a:solidFill>
                <a:prstClr val="black"/>
              </a:solidFill>
              <a:latin typeface="Arial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nl-NL" sz="1800" dirty="0">
              <a:solidFill>
                <a:prstClr val="black"/>
              </a:solidFill>
              <a:latin typeface="Arial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nl-NL" sz="1800" dirty="0">
              <a:solidFill>
                <a:prstClr val="black"/>
              </a:solidFill>
              <a:latin typeface="Arial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nl-NL" sz="1800" dirty="0">
              <a:solidFill>
                <a:prstClr val="black"/>
              </a:solidFill>
              <a:latin typeface="Arial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prstClr val="black"/>
                </a:solidFill>
                <a:latin typeface="Arial"/>
              </a:rPr>
              <a:t>Rekeningen </a:t>
            </a:r>
            <a:r>
              <a:rPr lang="nl-NL" sz="1800" dirty="0" err="1">
                <a:solidFill>
                  <a:prstClr val="black"/>
                </a:solidFill>
                <a:latin typeface="Arial"/>
              </a:rPr>
              <a:t>Illustre</a:t>
            </a:r>
            <a:r>
              <a:rPr lang="nl-NL" sz="1800" dirty="0">
                <a:solidFill>
                  <a:prstClr val="black"/>
                </a:solidFill>
                <a:latin typeface="Arial"/>
              </a:rPr>
              <a:t> Lieve </a:t>
            </a:r>
            <a:r>
              <a:rPr lang="nl-NL" sz="1800" dirty="0" err="1">
                <a:solidFill>
                  <a:prstClr val="black"/>
                </a:solidFill>
                <a:latin typeface="Arial"/>
              </a:rPr>
              <a:t>Vrouwe</a:t>
            </a:r>
            <a:r>
              <a:rPr lang="nl-NL" sz="1800" dirty="0">
                <a:solidFill>
                  <a:prstClr val="black"/>
                </a:solidFill>
                <a:latin typeface="Arial"/>
              </a:rPr>
              <a:t> Broederschap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prstClr val="black"/>
                </a:solidFill>
                <a:latin typeface="Arial"/>
              </a:rPr>
              <a:t>Rijksmonumenten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prstClr val="black"/>
                </a:solidFill>
                <a:latin typeface="Arial"/>
              </a:rPr>
              <a:t>Verdwenen Dorpen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prstClr val="black"/>
                </a:solidFill>
                <a:latin typeface="Arial"/>
              </a:rPr>
              <a:t>VOC Opvarenden 1680-1794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 err="1">
                <a:solidFill>
                  <a:prstClr val="black"/>
                </a:solidFill>
                <a:latin typeface="Arial"/>
              </a:rPr>
              <a:t>Geonames</a:t>
            </a:r>
            <a:r>
              <a:rPr lang="nl-NL" sz="1800" dirty="0">
                <a:solidFill>
                  <a:prstClr val="black"/>
                </a:solidFill>
                <a:latin typeface="Arial"/>
              </a:rPr>
              <a:t> België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prstClr val="black"/>
                </a:solidFill>
                <a:latin typeface="Arial"/>
              </a:rPr>
              <a:t>Alternatieve namen Wikipedia</a:t>
            </a:r>
          </a:p>
        </p:txBody>
      </p:sp>
      <p:sp>
        <p:nvSpPr>
          <p:cNvPr id="14" name="Tekstvak 13"/>
          <p:cNvSpPr txBox="1"/>
          <p:nvPr/>
        </p:nvSpPr>
        <p:spPr>
          <a:xfrm>
            <a:off x="1006432" y="342900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l-NL" sz="1800" dirty="0">
                <a:solidFill>
                  <a:prstClr val="black"/>
                </a:solidFill>
                <a:latin typeface="Arial"/>
              </a:rPr>
              <a:t>Aanvullende datasets</a:t>
            </a:r>
          </a:p>
        </p:txBody>
      </p:sp>
    </p:spTree>
    <p:extLst>
      <p:ext uri="{BB962C8B-B14F-4D97-AF65-F5344CB8AC3E}">
        <p14:creationId xmlns:p14="http://schemas.microsoft.com/office/powerpoint/2010/main" val="3044259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/>
          <p:cNvSpPr/>
          <p:nvPr/>
        </p:nvSpPr>
        <p:spPr>
          <a:xfrm>
            <a:off x="261540" y="292066"/>
            <a:ext cx="4084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trike="noStrike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Gemeenten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5" name="CustomShape 3"/>
          <p:cNvSpPr/>
          <p:nvPr/>
        </p:nvSpPr>
        <p:spPr>
          <a:xfrm>
            <a:off x="387360" y="6362640"/>
            <a:ext cx="71208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0" y="1261782"/>
            <a:ext cx="3570872" cy="2106814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3832413" y="1506071"/>
            <a:ext cx="500230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5120" lvl="1" indent="-285120">
              <a:buBlip>
                <a:blip r:embed="rId3"/>
              </a:buBlip>
            </a:pPr>
            <a:r>
              <a:rPr lang="nl-NL" sz="2400" spc="-1" dirty="0"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Historische gemeenten</a:t>
            </a:r>
            <a:endParaRPr lang="nl-NL" sz="2400" dirty="0">
              <a:solidFill>
                <a:prstClr val="black"/>
              </a:solidFill>
            </a:endParaRPr>
          </a:p>
          <a:p>
            <a:pPr marL="465120" lvl="1" indent="-285120">
              <a:buBlip>
                <a:blip r:embed="rId3"/>
              </a:buBlip>
            </a:pPr>
            <a:r>
              <a:rPr lang="nl-NL" sz="2400" spc="-1" dirty="0"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Historische geometrieën</a:t>
            </a:r>
          </a:p>
          <a:p>
            <a:pPr marL="465120" lvl="1" indent="-285120">
              <a:buBlip>
                <a:blip r:embed="rId3"/>
              </a:buBlip>
            </a:pPr>
            <a:r>
              <a:rPr lang="nl-NL" sz="24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Historische periode</a:t>
            </a:r>
            <a:endParaRPr lang="nl-NL" sz="2400" dirty="0">
              <a:solidFill>
                <a:prstClr val="black"/>
              </a:solidFill>
            </a:endParaRPr>
          </a:p>
          <a:p>
            <a:endParaRPr lang="nl-NL" sz="2000" dirty="0"/>
          </a:p>
        </p:txBody>
      </p:sp>
      <p:pic>
        <p:nvPicPr>
          <p:cNvPr id="7" name="Tijdelijke aanduiding voor inhoud 4"/>
          <p:cNvPicPr/>
          <p:nvPr/>
        </p:nvPicPr>
        <p:blipFill>
          <a:blip r:embed="rId4"/>
          <a:stretch/>
        </p:blipFill>
        <p:spPr>
          <a:xfrm>
            <a:off x="261540" y="3796176"/>
            <a:ext cx="4866544" cy="2595600"/>
          </a:xfrm>
          <a:prstGeom prst="rect">
            <a:avLst/>
          </a:prstGeom>
          <a:ln>
            <a:noFill/>
          </a:ln>
        </p:spPr>
      </p:pic>
      <p:sp>
        <p:nvSpPr>
          <p:cNvPr id="8" name="CustomShape 3"/>
          <p:cNvSpPr/>
          <p:nvPr/>
        </p:nvSpPr>
        <p:spPr>
          <a:xfrm>
            <a:off x="3400108" y="4164483"/>
            <a:ext cx="2108571" cy="734352"/>
          </a:xfrm>
          <a:prstGeom prst="wedgeEllipseCallout">
            <a:avLst>
              <a:gd name="adj1" fmla="val -92763"/>
              <a:gd name="adj2" fmla="val 90846"/>
            </a:avLst>
          </a:prstGeom>
          <a:blipFill>
            <a:blip r:embed="rId5"/>
            <a:tile/>
          </a:blip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NL" sz="2000" strike="noStrike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Rosendaal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CustomShape 4"/>
          <p:cNvSpPr/>
          <p:nvPr/>
        </p:nvSpPr>
        <p:spPr>
          <a:xfrm>
            <a:off x="3400108" y="4164483"/>
            <a:ext cx="2126632" cy="734352"/>
          </a:xfrm>
          <a:prstGeom prst="wedgeEllipseCallout">
            <a:avLst>
              <a:gd name="adj1" fmla="val -92763"/>
              <a:gd name="adj2" fmla="val 90846"/>
            </a:avLst>
          </a:prstGeom>
          <a:blipFill>
            <a:blip r:embed="rId5"/>
            <a:tile/>
          </a:blip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NL" sz="1800" strike="noStrike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Roosendaal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5508679" y="3796176"/>
            <a:ext cx="3433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spc="-1" dirty="0"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Militieregisters</a:t>
            </a:r>
            <a:br>
              <a:rPr lang="nl-NL" sz="2400" spc="-1" dirty="0"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</a:br>
            <a:r>
              <a:rPr lang="nl-NL" sz="2400" spc="-1" dirty="0"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(Vele Handen)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9355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/>
          <p:cNvSpPr/>
          <p:nvPr/>
        </p:nvSpPr>
        <p:spPr>
          <a:xfrm>
            <a:off x="261540" y="292066"/>
            <a:ext cx="4084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trike="noStrike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Straatnamen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4" name="Tijdelijke aanduiding voor inhoud 4"/>
          <p:cNvPicPr/>
          <p:nvPr/>
        </p:nvPicPr>
        <p:blipFill>
          <a:blip r:embed="rId2"/>
          <a:stretch/>
        </p:blipFill>
        <p:spPr>
          <a:xfrm>
            <a:off x="240521" y="1262168"/>
            <a:ext cx="8640000" cy="5040000"/>
          </a:xfrm>
          <a:prstGeom prst="rect">
            <a:avLst/>
          </a:prstGeom>
          <a:ln>
            <a:noFill/>
          </a:ln>
        </p:spPr>
      </p:pic>
      <p:sp>
        <p:nvSpPr>
          <p:cNvPr id="6" name="CustomShape 2"/>
          <p:cNvSpPr/>
          <p:nvPr/>
        </p:nvSpPr>
        <p:spPr>
          <a:xfrm>
            <a:off x="387360" y="6362640"/>
            <a:ext cx="71208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/>
          </a:p>
        </p:txBody>
      </p:sp>
      <p:sp>
        <p:nvSpPr>
          <p:cNvPr id="7" name="CustomShape 3"/>
          <p:cNvSpPr/>
          <p:nvPr/>
        </p:nvSpPr>
        <p:spPr>
          <a:xfrm rot="193800">
            <a:off x="3374397" y="3390560"/>
            <a:ext cx="2555074" cy="486000"/>
          </a:xfrm>
          <a:prstGeom prst="rect">
            <a:avLst/>
          </a:prstGeom>
          <a:solidFill>
            <a:srgbClr val="0070C0"/>
          </a:solidFill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NL" sz="260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Churchillaan</a:t>
            </a:r>
            <a:endParaRPr dirty="0"/>
          </a:p>
        </p:txBody>
      </p:sp>
      <p:sp>
        <p:nvSpPr>
          <p:cNvPr id="8" name="CustomShape 4"/>
          <p:cNvSpPr/>
          <p:nvPr/>
        </p:nvSpPr>
        <p:spPr>
          <a:xfrm rot="20030392">
            <a:off x="4020684" y="4529390"/>
            <a:ext cx="2481840" cy="485640"/>
          </a:xfrm>
          <a:prstGeom prst="rect">
            <a:avLst/>
          </a:prstGeom>
          <a:solidFill>
            <a:srgbClr val="0070C0"/>
          </a:solidFill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NL" sz="260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Rooseveltlaan</a:t>
            </a:r>
            <a:endParaRPr dirty="0"/>
          </a:p>
        </p:txBody>
      </p:sp>
      <p:sp>
        <p:nvSpPr>
          <p:cNvPr id="9" name="CustomShape 5"/>
          <p:cNvSpPr/>
          <p:nvPr/>
        </p:nvSpPr>
        <p:spPr>
          <a:xfrm rot="20780400">
            <a:off x="7025209" y="3399842"/>
            <a:ext cx="1823760" cy="485640"/>
          </a:xfrm>
          <a:prstGeom prst="rect">
            <a:avLst/>
          </a:prstGeom>
          <a:solidFill>
            <a:srgbClr val="0070C0"/>
          </a:solidFill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NL" sz="260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Stalinlaan</a:t>
            </a:r>
            <a:endParaRPr dirty="0"/>
          </a:p>
        </p:txBody>
      </p:sp>
      <p:pic>
        <p:nvPicPr>
          <p:cNvPr id="10" name="Tijdelijke aanduiding voor inhoud 4"/>
          <p:cNvPicPr/>
          <p:nvPr/>
        </p:nvPicPr>
        <p:blipFill>
          <a:blip r:embed="rId3"/>
          <a:stretch/>
        </p:blipFill>
        <p:spPr>
          <a:xfrm>
            <a:off x="240521" y="1262168"/>
            <a:ext cx="8640000" cy="504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39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/>
          <p:cNvSpPr/>
          <p:nvPr/>
        </p:nvSpPr>
        <p:spPr>
          <a:xfrm>
            <a:off x="261540" y="292066"/>
            <a:ext cx="4084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pc="-55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(Verdwenen) gebouwen</a:t>
            </a:r>
            <a:endParaRPr lang="nl-NL" sz="2400" dirty="0">
              <a:solidFill>
                <a:schemeClr val="tx1"/>
              </a:solidFill>
            </a:endParaRPr>
          </a:p>
        </p:txBody>
      </p:sp>
      <p:pic>
        <p:nvPicPr>
          <p:cNvPr id="5" name="Tijdelijke aanduiding voor inhoud 4"/>
          <p:cNvPicPr/>
          <p:nvPr/>
        </p:nvPicPr>
        <p:blipFill>
          <a:blip r:embed="rId2"/>
          <a:stretch/>
        </p:blipFill>
        <p:spPr>
          <a:xfrm>
            <a:off x="28080" y="1708078"/>
            <a:ext cx="2961720" cy="2159280"/>
          </a:xfrm>
          <a:prstGeom prst="rect">
            <a:avLst/>
          </a:prstGeom>
          <a:ln>
            <a:noFill/>
          </a:ln>
        </p:spPr>
      </p:pic>
      <p:pic>
        <p:nvPicPr>
          <p:cNvPr id="7" name="Tijdelijke aanduiding voor inhoud 4"/>
          <p:cNvPicPr/>
          <p:nvPr/>
        </p:nvPicPr>
        <p:blipFill>
          <a:blip r:embed="rId3"/>
          <a:stretch/>
        </p:blipFill>
        <p:spPr>
          <a:xfrm>
            <a:off x="3051360" y="1713118"/>
            <a:ext cx="3455280" cy="2159280"/>
          </a:xfrm>
          <a:prstGeom prst="rect">
            <a:avLst/>
          </a:prstGeom>
          <a:ln>
            <a:noFill/>
          </a:ln>
        </p:spPr>
      </p:pic>
      <p:pic>
        <p:nvPicPr>
          <p:cNvPr id="8" name="Tijdelijke aanduiding voor inhoud 4"/>
          <p:cNvPicPr/>
          <p:nvPr/>
        </p:nvPicPr>
        <p:blipFill>
          <a:blip r:embed="rId4"/>
          <a:srcRect l="11811" r="13780"/>
          <a:stretch/>
        </p:blipFill>
        <p:spPr>
          <a:xfrm>
            <a:off x="6547320" y="1732918"/>
            <a:ext cx="2571120" cy="2159280"/>
          </a:xfrm>
          <a:prstGeom prst="rect">
            <a:avLst/>
          </a:prstGeom>
          <a:ln>
            <a:noFill/>
          </a:ln>
        </p:spPr>
      </p:pic>
      <p:sp>
        <p:nvSpPr>
          <p:cNvPr id="9" name="Tekstvak 8"/>
          <p:cNvSpPr txBox="1"/>
          <p:nvPr/>
        </p:nvSpPr>
        <p:spPr>
          <a:xfrm>
            <a:off x="743400" y="3913199"/>
            <a:ext cx="109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1929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4011798" y="391109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1866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7149593" y="3913199"/>
            <a:ext cx="141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 1884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3051360" y="4282531"/>
            <a:ext cx="3455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Nieuwpoort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Kennemerpoort</a:t>
            </a:r>
            <a:endParaRPr lang="nl-NL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kstvak 12"/>
          <p:cNvSpPr txBox="1"/>
          <p:nvPr/>
        </p:nvSpPr>
        <p:spPr>
          <a:xfrm>
            <a:off x="6547319" y="4282531"/>
            <a:ext cx="2518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Kennemerpoort</a:t>
            </a:r>
            <a:endParaRPr lang="nl-NL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28080" y="4280424"/>
            <a:ext cx="296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Paleis voor Volksvlijt</a:t>
            </a:r>
          </a:p>
        </p:txBody>
      </p:sp>
    </p:spTree>
    <p:extLst>
      <p:ext uri="{BB962C8B-B14F-4D97-AF65-F5344CB8AC3E}">
        <p14:creationId xmlns:p14="http://schemas.microsoft.com/office/powerpoint/2010/main" val="1813871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/>
          <p:cNvSpPr/>
          <p:nvPr/>
        </p:nvSpPr>
        <p:spPr>
          <a:xfrm>
            <a:off x="261540" y="292066"/>
            <a:ext cx="4084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trike="noStrike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Waar?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417601" y="2705656"/>
            <a:ext cx="3512287" cy="6061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NL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API</a:t>
            </a:r>
          </a:p>
          <a:p>
            <a:pPr marL="720">
              <a:lnSpc>
                <a:spcPct val="100000"/>
              </a:lnSpc>
              <a:buClr>
                <a:srgbClr val="046F96"/>
              </a:buClr>
            </a:pPr>
            <a:r>
              <a:rPr lang="nl-NL" sz="200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  <a:hlinkClick r:id="rId2"/>
              </a:rPr>
              <a:t>https://api.histograph.io</a:t>
            </a:r>
            <a:endParaRPr sz="2800" dirty="0"/>
          </a:p>
          <a:p>
            <a:pPr>
              <a:lnSpc>
                <a:spcPct val="100000"/>
              </a:lnSpc>
            </a:pPr>
            <a:endParaRPr dirty="0"/>
          </a:p>
          <a:p>
            <a:pPr marL="285840" indent="-285120"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6" name="CustomShape 3"/>
          <p:cNvSpPr/>
          <p:nvPr/>
        </p:nvSpPr>
        <p:spPr>
          <a:xfrm>
            <a:off x="387360" y="6362640"/>
            <a:ext cx="71208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87" y="1253835"/>
            <a:ext cx="1455986" cy="722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34" y="2705656"/>
            <a:ext cx="1494939" cy="83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35" y="3791226"/>
            <a:ext cx="1578754" cy="78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2414660" y="1253834"/>
            <a:ext cx="64309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20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  <a:hlinkClick r:id="rId6"/>
              </a:rPr>
              <a:t>http://erfgeo.nl</a:t>
            </a:r>
            <a:endParaRPr lang="nl-NL" sz="2000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2000" spc="-1" dirty="0" err="1"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Geothesaurus</a:t>
            </a:r>
            <a:endParaRPr lang="nl-NL" sz="2000" dirty="0"/>
          </a:p>
          <a:p>
            <a:pPr marL="285840" indent="-285120">
              <a:lnSpc>
                <a:spcPct val="100000"/>
              </a:lnSpc>
              <a:buFont typeface="Arial"/>
              <a:buChar char="•"/>
            </a:pPr>
            <a:r>
              <a:rPr lang="nl-NL" sz="2000" spc="-1" dirty="0"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Tool om plaatsnamen te standaardiseren</a:t>
            </a:r>
            <a:endParaRPr lang="nl-NL" sz="2000" dirty="0"/>
          </a:p>
          <a:p>
            <a:pPr marL="285840" indent="-285120">
              <a:lnSpc>
                <a:spcPct val="100000"/>
              </a:lnSpc>
              <a:buFont typeface="Arial"/>
              <a:buChar char="•"/>
            </a:pPr>
            <a:r>
              <a:rPr lang="nl-NL" sz="2000" spc="-1" dirty="0" err="1"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Histodraw</a:t>
            </a:r>
            <a:r>
              <a:rPr lang="nl-NL" sz="2000" spc="-1" dirty="0"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</a:t>
            </a:r>
            <a:endParaRPr lang="nl-NL" sz="2000" dirty="0"/>
          </a:p>
          <a:p>
            <a:pPr>
              <a:lnSpc>
                <a:spcPct val="100000"/>
              </a:lnSpc>
            </a:pPr>
            <a:endParaRPr lang="nl-NL" sz="2000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Verdana"/>
              <a:ea typeface="Verdana"/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2395410" y="3508494"/>
            <a:ext cx="51194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2000" spc="-1" dirty="0" err="1">
                <a:highlight>
                  <a:srgbClr val="FFFF00"/>
                </a:highlight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Github</a:t>
            </a:r>
            <a:endParaRPr lang="nl-NL" sz="2000" dirty="0">
              <a:highlight>
                <a:srgbClr val="FFFF00"/>
              </a:highlight>
            </a:endParaRPr>
          </a:p>
          <a:p>
            <a:pPr>
              <a:lnSpc>
                <a:spcPct val="100000"/>
              </a:lnSpc>
            </a:pPr>
            <a:r>
              <a:rPr lang="nl-NL" sz="2000" spc="-1" dirty="0">
                <a:highlight>
                  <a:srgbClr val="FFFF00"/>
                </a:highlight>
                <a:uFill>
                  <a:solidFill>
                    <a:srgbClr val="FFFFFF"/>
                  </a:solidFill>
                </a:uFill>
                <a:latin typeface="Verdana"/>
                <a:ea typeface="Verdana"/>
                <a:hlinkClick r:id="rId7"/>
              </a:rPr>
              <a:t>https://github.com/histograph/</a:t>
            </a:r>
            <a:endParaRPr lang="nl-NL" sz="2000" spc="-1" dirty="0">
              <a:highlight>
                <a:srgbClr val="FFFF00"/>
              </a:highlight>
              <a:uFill>
                <a:solidFill>
                  <a:srgbClr val="FFFFFF"/>
                </a:solidFill>
              </a:uFill>
              <a:latin typeface="Verdana"/>
              <a:ea typeface="Verdana"/>
            </a:endParaRPr>
          </a:p>
          <a:p>
            <a:r>
              <a:rPr lang="nl-NL" sz="2000" dirty="0">
                <a:highlight>
                  <a:srgbClr val="FFFF00"/>
                </a:highlight>
              </a:rPr>
              <a:t>https://github.com/erfgoed-en-locatie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38" y="4998370"/>
            <a:ext cx="1477201" cy="501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2417601" y="4998370"/>
            <a:ext cx="56789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/>
              <a:t>Erfgeoproxy</a:t>
            </a:r>
            <a:endParaRPr lang="nl-NL" sz="2000" dirty="0"/>
          </a:p>
          <a:p>
            <a:r>
              <a:rPr lang="nl-NL" sz="2000" dirty="0"/>
              <a:t>http://www.hicsuntleones.nl/erfgeoproxy/</a:t>
            </a:r>
          </a:p>
        </p:txBody>
      </p:sp>
    </p:spTree>
    <p:extLst>
      <p:ext uri="{BB962C8B-B14F-4D97-AF65-F5344CB8AC3E}">
        <p14:creationId xmlns:p14="http://schemas.microsoft.com/office/powerpoint/2010/main" val="478935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87360" y="6362640"/>
            <a:ext cx="71208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/>
          </a:p>
        </p:txBody>
      </p:sp>
      <p:sp>
        <p:nvSpPr>
          <p:cNvPr id="5" name="CustomShape 2"/>
          <p:cNvSpPr/>
          <p:nvPr/>
        </p:nvSpPr>
        <p:spPr>
          <a:xfrm>
            <a:off x="192028" y="292066"/>
            <a:ext cx="81684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2020-2025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259263" y="1412724"/>
            <a:ext cx="8535113" cy="435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nl-NL" dirty="0"/>
              <a:t>Geen borging 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nl-NL" dirty="0"/>
              <a:t>Uit de lucht gehaald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nl-NL" dirty="0"/>
              <a:t>Data op </a:t>
            </a:r>
            <a:r>
              <a:rPr lang="nl-NL" dirty="0" err="1"/>
              <a:t>github</a:t>
            </a:r>
            <a:r>
              <a:rPr lang="nl-NL" dirty="0"/>
              <a:t> en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nl-NL" dirty="0"/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nl-NL" dirty="0"/>
              <a:t>in de LDV van RCE </a:t>
            </a:r>
            <a:r>
              <a:rPr lang="nl-NL" sz="2000" dirty="0">
                <a:highlight>
                  <a:srgbClr val="FFFF00"/>
                </a:highlight>
              </a:rPr>
              <a:t>(https://linkeddata.cultureelerfgoed.nl/rce/erfgeo)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nl-NL" dirty="0"/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nl-NL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08D65B24-E643-0667-F60E-A4D8B969CA2F}"/>
              </a:ext>
            </a:extLst>
          </p:cNvPr>
          <p:cNvSpPr txBox="1"/>
          <p:nvPr/>
        </p:nvSpPr>
        <p:spPr>
          <a:xfrm>
            <a:off x="743400" y="4541828"/>
            <a:ext cx="51194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2000" spc="-1" dirty="0" err="1">
                <a:highlight>
                  <a:srgbClr val="FFFF00"/>
                </a:highlight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Github</a:t>
            </a:r>
            <a:endParaRPr lang="nl-NL" sz="2000" dirty="0">
              <a:highlight>
                <a:srgbClr val="FFFF00"/>
              </a:highlight>
            </a:endParaRPr>
          </a:p>
          <a:p>
            <a:pPr>
              <a:lnSpc>
                <a:spcPct val="100000"/>
              </a:lnSpc>
            </a:pPr>
            <a:r>
              <a:rPr lang="nl-NL" sz="2000" spc="-1" dirty="0">
                <a:highlight>
                  <a:srgbClr val="FFFF00"/>
                </a:highlight>
                <a:uFill>
                  <a:solidFill>
                    <a:srgbClr val="FFFFFF"/>
                  </a:solidFill>
                </a:uFill>
                <a:latin typeface="Verdana"/>
                <a:ea typeface="Verdana"/>
                <a:hlinkClick r:id="rId2"/>
              </a:rPr>
              <a:t>https://github.com/histograph/</a:t>
            </a:r>
            <a:endParaRPr lang="nl-NL" sz="2000" spc="-1" dirty="0">
              <a:highlight>
                <a:srgbClr val="FFFF00"/>
              </a:highlight>
              <a:uFill>
                <a:solidFill>
                  <a:srgbClr val="FFFFFF"/>
                </a:solidFill>
              </a:uFill>
              <a:latin typeface="Verdana"/>
              <a:ea typeface="Verdana"/>
            </a:endParaRPr>
          </a:p>
          <a:p>
            <a:r>
              <a:rPr lang="nl-NL" sz="2000" dirty="0">
                <a:highlight>
                  <a:srgbClr val="FFFF00"/>
                </a:highlight>
              </a:rPr>
              <a:t>https://github.com/erfgoed-en-locatie</a:t>
            </a:r>
          </a:p>
        </p:txBody>
      </p:sp>
    </p:spTree>
    <p:extLst>
      <p:ext uri="{BB962C8B-B14F-4D97-AF65-F5344CB8AC3E}">
        <p14:creationId xmlns:p14="http://schemas.microsoft.com/office/powerpoint/2010/main" val="801577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/>
          <p:cNvSpPr/>
          <p:nvPr/>
        </p:nvSpPr>
        <p:spPr>
          <a:xfrm>
            <a:off x="262058" y="278259"/>
            <a:ext cx="7846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r>
              <a:rPr lang="nl-NL" sz="2400" spc="-55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Team Historische </a:t>
            </a:r>
            <a:r>
              <a:rPr lang="nl-NL" sz="2400" spc="-55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Geocoder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" name="CustomShape 3"/>
          <p:cNvSpPr/>
          <p:nvPr/>
        </p:nvSpPr>
        <p:spPr>
          <a:xfrm>
            <a:off x="4923816" y="1991455"/>
            <a:ext cx="3312368" cy="16351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nl-NL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Waag</a:t>
            </a:r>
          </a:p>
          <a:p>
            <a:pPr>
              <a:lnSpc>
                <a:spcPct val="100000"/>
              </a:lnSpc>
            </a:pPr>
            <a:r>
              <a:rPr lang="nl-NL" sz="1800" dirty="0" err="1"/>
              <a:t>Stefano</a:t>
            </a:r>
            <a:r>
              <a:rPr lang="nl-NL" sz="1800" dirty="0"/>
              <a:t> </a:t>
            </a:r>
            <a:r>
              <a:rPr lang="nl-NL" sz="1800" dirty="0" err="1"/>
              <a:t>Bocconi</a:t>
            </a:r>
            <a:endParaRPr lang="nl-NL" sz="1800" dirty="0"/>
          </a:p>
          <a:p>
            <a:r>
              <a:rPr lang="nl-NL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Jelle Herold</a:t>
            </a:r>
          </a:p>
          <a:p>
            <a:r>
              <a:rPr lang="nl-NL" sz="1800" dirty="0"/>
              <a:t>Job </a:t>
            </a:r>
            <a:r>
              <a:rPr lang="nl-NL" sz="1800" dirty="0" err="1"/>
              <a:t>Spierings</a:t>
            </a:r>
            <a:endParaRPr lang="nl-NL" sz="1800" dirty="0"/>
          </a:p>
          <a:p>
            <a:r>
              <a:rPr lang="nl-NL" sz="1800" dirty="0">
                <a:ea typeface="Verdana" panose="020B0604030504040204" pitchFamily="34" charset="0"/>
                <a:cs typeface="Verdana" panose="020B0604030504040204" pitchFamily="34" charset="0"/>
              </a:rPr>
              <a:t>Rutger van Willigen</a:t>
            </a:r>
          </a:p>
          <a:p>
            <a:r>
              <a:rPr lang="nl-NL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Bert Spaan  (NYPL)</a:t>
            </a:r>
            <a:endParaRPr lang="nl-NL" sz="1800" dirty="0"/>
          </a:p>
          <a:p>
            <a:pPr>
              <a:lnSpc>
                <a:spcPct val="100000"/>
              </a:lnSpc>
            </a:pPr>
            <a:endParaRPr sz="1800" dirty="0"/>
          </a:p>
        </p:txBody>
      </p:sp>
      <p:sp>
        <p:nvSpPr>
          <p:cNvPr id="26" name="CustomShape 8"/>
          <p:cNvSpPr/>
          <p:nvPr/>
        </p:nvSpPr>
        <p:spPr>
          <a:xfrm>
            <a:off x="443308" y="4293096"/>
            <a:ext cx="4128692" cy="14437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nl-NL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DEN</a:t>
            </a:r>
          </a:p>
          <a:p>
            <a:r>
              <a:rPr lang="nl-NL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Rein van 't Veer</a:t>
            </a:r>
          </a:p>
          <a:p>
            <a:r>
              <a:rPr lang="nl-NL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Ralph Kits</a:t>
            </a:r>
          </a:p>
          <a:p>
            <a:r>
              <a:rPr lang="nl-NL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Monika Lechner</a:t>
            </a:r>
          </a:p>
          <a:p>
            <a:r>
              <a:rPr lang="nl-NL" sz="1800" dirty="0"/>
              <a:t>Marco Streefkerk </a:t>
            </a:r>
            <a:endParaRPr sz="1800" dirty="0"/>
          </a:p>
        </p:txBody>
      </p:sp>
      <p:sp>
        <p:nvSpPr>
          <p:cNvPr id="27" name="CustomShape 11"/>
          <p:cNvSpPr/>
          <p:nvPr/>
        </p:nvSpPr>
        <p:spPr>
          <a:xfrm>
            <a:off x="443308" y="3616694"/>
            <a:ext cx="4551120" cy="6043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nl-NL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Rijksdienst voor het Cultureel Erfgoed</a:t>
            </a:r>
          </a:p>
          <a:p>
            <a:r>
              <a:rPr lang="nl-NL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Joop Vanderheiden</a:t>
            </a:r>
            <a:endParaRPr lang="nl-NL" sz="1800" dirty="0"/>
          </a:p>
          <a:p>
            <a:pPr>
              <a:lnSpc>
                <a:spcPct val="100000"/>
              </a:lnSpc>
            </a:pPr>
            <a:endParaRPr lang="nl-NL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sz="1800" dirty="0"/>
          </a:p>
        </p:txBody>
      </p:sp>
      <p:sp>
        <p:nvSpPr>
          <p:cNvPr id="28" name="Tekstvak 27"/>
          <p:cNvSpPr txBox="1"/>
          <p:nvPr/>
        </p:nvSpPr>
        <p:spPr>
          <a:xfrm>
            <a:off x="368280" y="1992390"/>
            <a:ext cx="2335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err="1">
                <a:latin typeface="+mn-lt"/>
              </a:rPr>
              <a:t>Grobbel</a:t>
            </a:r>
            <a:r>
              <a:rPr lang="nl-NL" sz="1800" dirty="0">
                <a:latin typeface="+mn-lt"/>
              </a:rPr>
              <a:t> &amp; </a:t>
            </a:r>
            <a:r>
              <a:rPr lang="nl-NL" sz="18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Dreis</a:t>
            </a:r>
          </a:p>
          <a:p>
            <a:r>
              <a:rPr lang="nl-NL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Petra </a:t>
            </a:r>
            <a:r>
              <a:rPr lang="nl-NL" sz="1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Dreiskämper</a:t>
            </a:r>
            <a:endParaRPr lang="nl-NL" sz="1800" dirty="0">
              <a:latin typeface="+mn-lt"/>
            </a:endParaRPr>
          </a:p>
        </p:txBody>
      </p:sp>
      <p:sp>
        <p:nvSpPr>
          <p:cNvPr id="29" name="Tekstvak 28"/>
          <p:cNvSpPr txBox="1"/>
          <p:nvPr/>
        </p:nvSpPr>
        <p:spPr>
          <a:xfrm>
            <a:off x="368280" y="2899007"/>
            <a:ext cx="243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Islands</a:t>
            </a:r>
            <a:r>
              <a:rPr lang="nl-NL" sz="18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nl-NL" sz="1800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Meaning</a:t>
            </a:r>
            <a:endParaRPr lang="nl-NL" sz="1800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Menno den Engelse</a:t>
            </a:r>
            <a:endParaRPr lang="nl-NL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6500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4"/>
          <p:cNvPicPr/>
          <p:nvPr/>
        </p:nvPicPr>
        <p:blipFill>
          <a:blip r:embed="rId2"/>
          <a:stretch/>
        </p:blipFill>
        <p:spPr>
          <a:xfrm>
            <a:off x="251520" y="1264024"/>
            <a:ext cx="8640960" cy="5040000"/>
          </a:xfrm>
          <a:prstGeom prst="rect">
            <a:avLst/>
          </a:prstGeom>
          <a:ln>
            <a:noFill/>
          </a:ln>
        </p:spPr>
      </p:pic>
      <p:sp>
        <p:nvSpPr>
          <p:cNvPr id="5" name="CustomShape 1"/>
          <p:cNvSpPr/>
          <p:nvPr/>
        </p:nvSpPr>
        <p:spPr>
          <a:xfrm>
            <a:off x="251520" y="278415"/>
            <a:ext cx="7846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trike="noStrike" spc="-55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Plaatsen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747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287079" y="1459798"/>
            <a:ext cx="7398409" cy="4584700"/>
          </a:xfrm>
        </p:spPr>
        <p:txBody>
          <a:bodyPr wrap="square"/>
          <a:lstStyle/>
          <a:p>
            <a:pPr marL="1587" indent="0"/>
            <a:endParaRPr lang="nl-NL" dirty="0"/>
          </a:p>
          <a:p>
            <a:pPr>
              <a:buFont typeface="Wingdings" panose="05000000000000000000" pitchFamily="2" charset="2"/>
              <a:buChar char="§"/>
            </a:pPr>
            <a:endParaRPr lang="nl-NL" sz="1400" i="1" dirty="0"/>
          </a:p>
          <a:p>
            <a:pPr marL="1587" indent="0"/>
            <a:endParaRPr lang="nl-NL" dirty="0"/>
          </a:p>
          <a:p>
            <a:pPr marL="1587" indent="0"/>
            <a:endParaRPr lang="nl-NL" sz="1400" i="1" dirty="0"/>
          </a:p>
        </p:txBody>
      </p:sp>
      <p:pic>
        <p:nvPicPr>
          <p:cNvPr id="4" name="Tijdelijke aanduiding voor inhoud 4"/>
          <p:cNvPicPr/>
          <p:nvPr/>
        </p:nvPicPr>
        <p:blipFill>
          <a:blip r:embed="rId2"/>
          <a:stretch/>
        </p:blipFill>
        <p:spPr>
          <a:xfrm>
            <a:off x="252000" y="1268758"/>
            <a:ext cx="8640000" cy="5040000"/>
          </a:xfrm>
          <a:prstGeom prst="rect">
            <a:avLst/>
          </a:prstGeom>
          <a:ln>
            <a:noFill/>
          </a:ln>
        </p:spPr>
      </p:pic>
      <p:sp>
        <p:nvSpPr>
          <p:cNvPr id="5" name="CustomShape 1"/>
          <p:cNvSpPr/>
          <p:nvPr/>
        </p:nvSpPr>
        <p:spPr>
          <a:xfrm>
            <a:off x="252000" y="274818"/>
            <a:ext cx="7846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trike="noStrike" spc="-55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Verdwenen dorpen</a:t>
            </a:r>
            <a:endParaRPr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660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94" y="1264022"/>
            <a:ext cx="8464536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stomShape 1"/>
          <p:cNvSpPr/>
          <p:nvPr/>
        </p:nvSpPr>
        <p:spPr>
          <a:xfrm>
            <a:off x="251520" y="284696"/>
            <a:ext cx="7846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trike="noStrike" spc="-55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(Historische) straatnamen</a:t>
            </a:r>
            <a:endParaRPr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650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jdelijke aanduiding voor inhoud 4"/>
          <p:cNvPicPr/>
          <p:nvPr/>
        </p:nvPicPr>
        <p:blipFill>
          <a:blip r:embed="rId2"/>
          <a:stretch/>
        </p:blipFill>
        <p:spPr>
          <a:xfrm>
            <a:off x="252000" y="1264023"/>
            <a:ext cx="8640000" cy="5040317"/>
          </a:xfrm>
          <a:prstGeom prst="rect">
            <a:avLst/>
          </a:prstGeom>
          <a:ln>
            <a:noFill/>
          </a:ln>
        </p:spPr>
      </p:pic>
      <p:sp>
        <p:nvSpPr>
          <p:cNvPr id="3" name="CustomShape 1"/>
          <p:cNvSpPr/>
          <p:nvPr/>
        </p:nvSpPr>
        <p:spPr>
          <a:xfrm>
            <a:off x="252000" y="278259"/>
            <a:ext cx="7846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trike="noStrike" spc="-55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Wijken / Buurten</a:t>
            </a:r>
            <a:endParaRPr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70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jdelijke aanduiding voor inhoud 4"/>
          <p:cNvPicPr/>
          <p:nvPr/>
        </p:nvPicPr>
        <p:blipFill>
          <a:blip r:embed="rId2"/>
          <a:stretch/>
        </p:blipFill>
        <p:spPr>
          <a:xfrm>
            <a:off x="252000" y="1248613"/>
            <a:ext cx="8640000" cy="5040000"/>
          </a:xfrm>
          <a:prstGeom prst="rect">
            <a:avLst/>
          </a:prstGeom>
          <a:ln>
            <a:noFill/>
          </a:ln>
        </p:spPr>
      </p:pic>
      <p:sp>
        <p:nvSpPr>
          <p:cNvPr id="3" name="CustomShape 1"/>
          <p:cNvSpPr/>
          <p:nvPr/>
        </p:nvSpPr>
        <p:spPr>
          <a:xfrm>
            <a:off x="252000" y="291706"/>
            <a:ext cx="7846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trike="noStrike" spc="-55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(Verdwenen) landen</a:t>
            </a:r>
            <a:endParaRPr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70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jdelijke aanduiding voor inhoud 4"/>
          <p:cNvPicPr/>
          <p:nvPr/>
        </p:nvPicPr>
        <p:blipFill>
          <a:blip r:embed="rId2"/>
          <a:stretch/>
        </p:blipFill>
        <p:spPr>
          <a:xfrm>
            <a:off x="260703" y="1259893"/>
            <a:ext cx="8640000" cy="5040000"/>
          </a:xfrm>
          <a:prstGeom prst="rect">
            <a:avLst/>
          </a:prstGeom>
          <a:ln>
            <a:noFill/>
          </a:ln>
        </p:spPr>
      </p:pic>
      <p:sp>
        <p:nvSpPr>
          <p:cNvPr id="3" name="CustomShape 1"/>
          <p:cNvSpPr/>
          <p:nvPr/>
        </p:nvSpPr>
        <p:spPr>
          <a:xfrm>
            <a:off x="233809" y="291706"/>
            <a:ext cx="784620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NL" sz="2400" strike="noStrike" spc="-55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*.Zee</a:t>
            </a:r>
            <a:endParaRPr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70892"/>
      </p:ext>
    </p:extLst>
  </p:cSld>
  <p:clrMapOvr>
    <a:masterClrMapping/>
  </p:clrMapOvr>
</p:sld>
</file>

<file path=ppt/theme/theme1.xml><?xml version="1.0" encoding="utf-8"?>
<a:theme xmlns:a="http://schemas.openxmlformats.org/drawingml/2006/main" name="RCE Algemeen blauw">
  <a:themeElements>
    <a:clrScheme name="Aangepast 15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00"/>
      </a:hlink>
      <a:folHlink>
        <a:srgbClr val="00000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itelpagina zonder afbeelding 1">
        <a:dk1>
          <a:srgbClr val="000000"/>
        </a:dk1>
        <a:lt1>
          <a:srgbClr val="FFFFFF"/>
        </a:lt1>
        <a:dk2>
          <a:srgbClr val="529D26"/>
        </a:dk2>
        <a:lt2>
          <a:srgbClr val="EEECE1"/>
        </a:lt2>
        <a:accent1>
          <a:srgbClr val="529D26"/>
        </a:accent1>
        <a:accent2>
          <a:srgbClr val="24C2B0"/>
        </a:accent2>
        <a:accent3>
          <a:srgbClr val="FFFFFF"/>
        </a:accent3>
        <a:accent4>
          <a:srgbClr val="000000"/>
        </a:accent4>
        <a:accent5>
          <a:srgbClr val="B3CCAC"/>
        </a:accent5>
        <a:accent6>
          <a:srgbClr val="20B09F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elpagina zonder afbeelding 2">
        <a:dk1>
          <a:srgbClr val="000000"/>
        </a:dk1>
        <a:lt1>
          <a:srgbClr val="FFFFFF"/>
        </a:lt1>
        <a:dk2>
          <a:srgbClr val="529D26"/>
        </a:dk2>
        <a:lt2>
          <a:srgbClr val="EEECE1"/>
        </a:lt2>
        <a:accent1>
          <a:srgbClr val="58AE8B"/>
        </a:accent1>
        <a:accent2>
          <a:srgbClr val="2494C5"/>
        </a:accent2>
        <a:accent3>
          <a:srgbClr val="FFFFFF"/>
        </a:accent3>
        <a:accent4>
          <a:srgbClr val="000000"/>
        </a:accent4>
        <a:accent5>
          <a:srgbClr val="B4D3C4"/>
        </a:accent5>
        <a:accent6>
          <a:srgbClr val="2086B2"/>
        </a:accent6>
        <a:hlink>
          <a:srgbClr val="9ACCD4"/>
        </a:hlink>
        <a:folHlink>
          <a:srgbClr val="A100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elpagina zonder afbeelding 3">
        <a:dk1>
          <a:srgbClr val="000000"/>
        </a:dk1>
        <a:lt1>
          <a:srgbClr val="FFFFFF"/>
        </a:lt1>
        <a:dk2>
          <a:srgbClr val="529D26"/>
        </a:dk2>
        <a:lt2>
          <a:srgbClr val="EEECE1"/>
        </a:lt2>
        <a:accent1>
          <a:srgbClr val="529D26"/>
        </a:accent1>
        <a:accent2>
          <a:srgbClr val="58AE8B"/>
        </a:accent2>
        <a:accent3>
          <a:srgbClr val="FFFFFF"/>
        </a:accent3>
        <a:accent4>
          <a:srgbClr val="000000"/>
        </a:accent4>
        <a:accent5>
          <a:srgbClr val="B3CCAC"/>
        </a:accent5>
        <a:accent6>
          <a:srgbClr val="4F9D7D"/>
        </a:accent6>
        <a:hlink>
          <a:srgbClr val="2494C5"/>
        </a:hlink>
        <a:folHlink>
          <a:srgbClr val="9ACCD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8183</TotalTime>
  <Words>450</Words>
  <Application>Microsoft Office PowerPoint</Application>
  <PresentationFormat>Diavoorstelling (4:3)</PresentationFormat>
  <Paragraphs>163</Paragraphs>
  <Slides>28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28</vt:i4>
      </vt:variant>
    </vt:vector>
  </HeadingPairs>
  <TitlesOfParts>
    <vt:vector size="36" baseType="lpstr">
      <vt:lpstr>Arial</vt:lpstr>
      <vt:lpstr>Calibri</vt:lpstr>
      <vt:lpstr>Consolas</vt:lpstr>
      <vt:lpstr>Symbol</vt:lpstr>
      <vt:lpstr>Verdana</vt:lpstr>
      <vt:lpstr>Wingdings</vt:lpstr>
      <vt:lpstr>RCE Algemeen blauw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Ministerie van OCW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Kok, Floor</dc:creator>
  <cp:lastModifiedBy>Vanderheiden, Joop</cp:lastModifiedBy>
  <cp:revision>164</cp:revision>
  <cp:lastPrinted>2015-04-21T07:04:30Z</cp:lastPrinted>
  <dcterms:created xsi:type="dcterms:W3CDTF">2014-10-15T09:24:36Z</dcterms:created>
  <dcterms:modified xsi:type="dcterms:W3CDTF">2025-11-03T19:11:40Z</dcterms:modified>
</cp:coreProperties>
</file>